
<file path=[Content_Types].xml><?xml version="1.0" encoding="utf-8"?>
<Types xmlns="http://schemas.openxmlformats.org/package/2006/content-types">
  <Default Extension="emf" ContentType="image/x-emf"/>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heme/themeOverride1.xml" ContentType="application/vnd.openxmlformats-officedocument.themeOverr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1" r:id="rId2"/>
    <p:sldMasterId id="2147483671" r:id="rId3"/>
    <p:sldMasterId id="2147483685" r:id="rId4"/>
  </p:sldMasterIdLst>
  <p:notesMasterIdLst>
    <p:notesMasterId r:id="rId39"/>
  </p:notesMasterIdLst>
  <p:sldIdLst>
    <p:sldId id="256" r:id="rId5"/>
    <p:sldId id="531" r:id="rId6"/>
    <p:sldId id="554" r:id="rId7"/>
    <p:sldId id="556" r:id="rId8"/>
    <p:sldId id="557" r:id="rId9"/>
    <p:sldId id="435" r:id="rId10"/>
    <p:sldId id="561" r:id="rId11"/>
    <p:sldId id="562" r:id="rId12"/>
    <p:sldId id="568" r:id="rId13"/>
    <p:sldId id="563" r:id="rId14"/>
    <p:sldId id="592" r:id="rId15"/>
    <p:sldId id="588" r:id="rId16"/>
    <p:sldId id="533" r:id="rId17"/>
    <p:sldId id="258" r:id="rId18"/>
    <p:sldId id="482" r:id="rId19"/>
    <p:sldId id="571" r:id="rId20"/>
    <p:sldId id="565" r:id="rId21"/>
    <p:sldId id="572" r:id="rId22"/>
    <p:sldId id="595" r:id="rId23"/>
    <p:sldId id="579" r:id="rId24"/>
    <p:sldId id="599" r:id="rId25"/>
    <p:sldId id="601" r:id="rId26"/>
    <p:sldId id="608" r:id="rId27"/>
    <p:sldId id="583" r:id="rId28"/>
    <p:sldId id="574" r:id="rId29"/>
    <p:sldId id="581" r:id="rId30"/>
    <p:sldId id="609" r:id="rId31"/>
    <p:sldId id="591" r:id="rId32"/>
    <p:sldId id="611" r:id="rId33"/>
    <p:sldId id="589" r:id="rId34"/>
    <p:sldId id="602" r:id="rId35"/>
    <p:sldId id="597" r:id="rId36"/>
    <p:sldId id="610" r:id="rId37"/>
    <p:sldId id="604" r:id="rId38"/>
  </p:sldIdLst>
  <p:sldSz cx="9144000" cy="5143500" type="screen16x9"/>
  <p:notesSz cx="7010400" cy="9296400"/>
  <p:embeddedFontLst>
    <p:embeddedFont>
      <p:font typeface="Average" panose="02000503040000020003" pitchFamily="2" charset="77"/>
      <p:regular r:id="rId40"/>
    </p:embeddedFont>
    <p:embeddedFont>
      <p:font typeface="Calibri" panose="020F0502020204030204" pitchFamily="34" charset="0"/>
      <p:regular r:id="rId41"/>
      <p:bold r:id="rId42"/>
      <p:italic r:id="rId43"/>
      <p:boldItalic r:id="rId44"/>
    </p:embeddedFont>
    <p:embeddedFont>
      <p:font typeface="Calibri Light" panose="020F0302020204030204" pitchFamily="34" charset="0"/>
      <p:regular r:id="rId45"/>
      <p:italic r:id="rId46"/>
    </p:embeddedFont>
    <p:embeddedFont>
      <p:font typeface="Cambria" panose="02040503050406030204" pitchFamily="18" charset="0"/>
      <p:regular r:id="rId47"/>
      <p:bold r:id="rId48"/>
      <p:italic r:id="rId49"/>
      <p:boldItalic r:id="rId50"/>
    </p:embeddedFont>
    <p:embeddedFont>
      <p:font typeface="Franklin Gothic Book" panose="020B0503020102020204" pitchFamily="34" charset="0"/>
      <p:regular r:id="rId51"/>
      <p:italic r:id="rId52"/>
    </p:embeddedFont>
    <p:embeddedFont>
      <p:font typeface="Georgia" panose="02040502050405020303" pitchFamily="18" charset="0"/>
      <p:regular r:id="rId53"/>
      <p:bold r:id="rId54"/>
      <p:italic r:id="rId55"/>
      <p:boldItalic r:id="rId56"/>
    </p:embeddedFont>
    <p:embeddedFont>
      <p:font typeface="Oswald" pitchFamily="2" charset="77"/>
      <p:regular r:id="rId57"/>
      <p:bold r:id="rId58"/>
    </p:embeddedFont>
    <p:embeddedFont>
      <p:font typeface="Roboto" panose="02000000000000000000" pitchFamily="2" charset="0"/>
      <p:regular r:id="rId59"/>
      <p:bold r:id="rId60"/>
      <p:italic r:id="rId61"/>
      <p:boldItalic r:id="rId62"/>
    </p:embeddedFont>
    <p:embeddedFont>
      <p:font typeface="Tw Cen MT" panose="020B0602020104020603" pitchFamily="34" charset="77"/>
      <p:regular r:id="rId63"/>
      <p:bold r:id="rId64"/>
      <p:italic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C5FF"/>
    <a:srgbClr val="01C7FD"/>
    <a:srgbClr val="00BBFE"/>
    <a:srgbClr val="81DEFF"/>
    <a:srgbClr val="919A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CB9A09-AA67-4EEC-BB24-CC41E4F331C3}">
  <a:tblStyle styleId="{0FCB9A09-AA67-4EEC-BB24-CC41E4F331C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70D797F-6FA8-47FF-85F4-5DFA1B5F4FA6}"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78381" autoAdjust="0"/>
  </p:normalViewPr>
  <p:slideViewPr>
    <p:cSldViewPr snapToGrid="0">
      <p:cViewPr varScale="1">
        <p:scale>
          <a:sx n="171" d="100"/>
          <a:sy n="171" d="100"/>
        </p:scale>
        <p:origin x="504" y="168"/>
      </p:cViewPr>
      <p:guideLst>
        <p:guide orient="horz" pos="1620"/>
        <p:guide pos="2880"/>
      </p:guideLst>
    </p:cSldViewPr>
  </p:slideViewPr>
  <p:notesTextViewPr>
    <p:cViewPr>
      <p:scale>
        <a:sx n="1" d="1"/>
        <a:sy n="1" d="1"/>
      </p:scale>
      <p:origin x="0" y="0"/>
    </p:cViewPr>
  </p:notesTextViewPr>
  <p:notesViewPr>
    <p:cSldViewPr snapToGrid="0">
      <p:cViewPr varScale="1">
        <p:scale>
          <a:sx n="51" d="100"/>
          <a:sy n="51" d="100"/>
        </p:scale>
        <p:origin x="3164" y="3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font" Target="fonts/font3.fntdata"/><Relationship Id="rId47" Type="http://schemas.openxmlformats.org/officeDocument/2006/relationships/font" Target="fonts/font8.fntdata"/><Relationship Id="rId63" Type="http://schemas.openxmlformats.org/officeDocument/2006/relationships/font" Target="fonts/font24.fntdata"/><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font" Target="fonts/font19.fntdata"/><Relationship Id="rId66" Type="http://schemas.openxmlformats.org/officeDocument/2006/relationships/font" Target="fonts/font27.fntdata"/><Relationship Id="rId5" Type="http://schemas.openxmlformats.org/officeDocument/2006/relationships/slide" Target="slides/slide1.xml"/><Relationship Id="rId61" Type="http://schemas.openxmlformats.org/officeDocument/2006/relationships/font" Target="fonts/font22.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64" Type="http://schemas.openxmlformats.org/officeDocument/2006/relationships/font" Target="fonts/font25.fntdata"/><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12.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7.fntdata"/><Relationship Id="rId59" Type="http://schemas.openxmlformats.org/officeDocument/2006/relationships/font" Target="fonts/font20.fntdata"/><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font" Target="fonts/font2.fntdata"/><Relationship Id="rId54" Type="http://schemas.openxmlformats.org/officeDocument/2006/relationships/font" Target="fonts/font15.fntdata"/><Relationship Id="rId62" Type="http://schemas.openxmlformats.org/officeDocument/2006/relationships/font" Target="fonts/font23.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0.fntdata"/><Relationship Id="rId57" Type="http://schemas.openxmlformats.org/officeDocument/2006/relationships/font" Target="fonts/font18.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font" Target="fonts/font21.fntdata"/><Relationship Id="rId65" Type="http://schemas.openxmlformats.org/officeDocument/2006/relationships/font" Target="fonts/font26.fntdata"/><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font" Target="fonts/font11.fntdata"/><Relationship Id="rId55"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mathworks.com/help/matlab/math/interpolating-scattered-data.htm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aspexit.com/en/spatial-data-interpolation-tin-idw-kriging-block-kriging-co-kriging-what-are-the-difference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videonet9.com/using-neural-networks-for-video-surveillance.html"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lang="en-US" dirty="0"/>
          </a:p>
          <a:p>
            <a:pPr marL="0" indent="0">
              <a:buNone/>
            </a:pPr>
            <a:r>
              <a:rPr lang="ko-KR" altLang="en-US" dirty="0"/>
              <a:t>안녕하세요</a:t>
            </a:r>
            <a:r>
              <a:rPr lang="en-US" altLang="ko-KR" dirty="0"/>
              <a:t>? </a:t>
            </a:r>
            <a:r>
              <a:rPr lang="ko-KR" altLang="en-US" dirty="0"/>
              <a:t>뉴저지 주립대 사회복지학과에 정우진이라고 합니다</a:t>
            </a:r>
            <a:r>
              <a:rPr lang="en-US" altLang="ko-KR" dirty="0"/>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ko-KR" altLang="en-US" baseline="0" dirty="0"/>
              <a:t>먼저 </a:t>
            </a:r>
            <a:r>
              <a:rPr lang="en-US" altLang="ko-KR" baseline="0" dirty="0"/>
              <a:t>COVID 19</a:t>
            </a:r>
            <a:r>
              <a:rPr lang="ko-KR" altLang="en-US" baseline="0" dirty="0"/>
              <a:t>의 상황에서도 발표자들과 토론자들이</a:t>
            </a:r>
            <a:r>
              <a:rPr lang="en-US" altLang="ko-KR" baseline="0" dirty="0"/>
              <a:t>, </a:t>
            </a:r>
            <a:r>
              <a:rPr lang="ko-KR" altLang="en-US" baseline="0" dirty="0"/>
              <a:t>참석자 분들이 함께 토론할할 수 있는 자리를 마련해 주신 </a:t>
            </a:r>
            <a:r>
              <a:rPr lang="en-US" altLang="ko-KR" baseline="0" dirty="0"/>
              <a:t>KAIDEC </a:t>
            </a:r>
            <a:r>
              <a:rPr lang="ko-KR" altLang="en-US" baseline="0" dirty="0"/>
              <a:t>관계자분들 및 서울대 행정학과 교수님</a:t>
            </a:r>
            <a:r>
              <a:rPr lang="en-US" altLang="ko-KR" baseline="0" dirty="0"/>
              <a:t>, </a:t>
            </a:r>
            <a:r>
              <a:rPr lang="ko-KR" altLang="en-US" baseline="0" dirty="0"/>
              <a:t>연구진께 감사인사드립니다</a:t>
            </a:r>
            <a:r>
              <a:rPr lang="en-US" altLang="ko-KR" baseline="0" dirty="0"/>
              <a:t>.</a:t>
            </a:r>
            <a:endParaRPr lang="en-US" altLang="ko-KR" dirty="0"/>
          </a:p>
          <a:p>
            <a:pPr marL="0" indent="0">
              <a:buNone/>
            </a:pPr>
            <a:r>
              <a:rPr lang="ko-KR" altLang="en-US" dirty="0"/>
              <a:t>저는 월례회에 아주 초창기 </a:t>
            </a:r>
            <a:r>
              <a:rPr lang="en-US" altLang="ko-KR" dirty="0"/>
              <a:t>2011</a:t>
            </a:r>
            <a:r>
              <a:rPr lang="ko-KR" altLang="en-US" dirty="0"/>
              <a:t>년쯤인가요</a:t>
            </a:r>
            <a:r>
              <a:rPr lang="en-US" altLang="ko-KR" dirty="0"/>
              <a:t>. </a:t>
            </a:r>
            <a:r>
              <a:rPr lang="ko-KR" altLang="en-US" dirty="0"/>
              <a:t>작은 식당에서 한국형개발협력 모델에 대해 발표한적이 있었던것 같은데</a:t>
            </a:r>
            <a:r>
              <a:rPr lang="en-US" altLang="ko-KR" dirty="0"/>
              <a:t>, </a:t>
            </a:r>
            <a:r>
              <a:rPr lang="ko-KR" altLang="en-US" dirty="0"/>
              <a:t>오늘이 거의 </a:t>
            </a:r>
            <a:r>
              <a:rPr lang="en-US" altLang="ko-KR" dirty="0"/>
              <a:t>10</a:t>
            </a:r>
            <a:r>
              <a:rPr lang="ko-KR" altLang="en-US" dirty="0"/>
              <a:t>년만인 두번째여서 감회가 새롭고 그간 학회와 월례회 모두 규모가 커지고 성장한것 같아 반갑습니다</a:t>
            </a:r>
            <a:r>
              <a:rPr lang="en-US" altLang="ko-KR" dirty="0"/>
              <a:t>. </a:t>
            </a:r>
          </a:p>
          <a:p>
            <a:pPr marL="0" indent="0">
              <a:buNone/>
            </a:pPr>
            <a:r>
              <a:rPr lang="ko-KR" altLang="en-US" dirty="0"/>
              <a:t>오늘은 제가 작년</a:t>
            </a:r>
            <a:r>
              <a:rPr lang="ko-KR" altLang="en-US" baseline="0" dirty="0"/>
              <a:t> </a:t>
            </a:r>
            <a:r>
              <a:rPr lang="en-US" altLang="ko-KR" baseline="0" dirty="0"/>
              <a:t>5</a:t>
            </a:r>
            <a:r>
              <a:rPr lang="ko-KR" altLang="en-US" baseline="0" dirty="0"/>
              <a:t>월정도에 </a:t>
            </a:r>
            <a:r>
              <a:rPr lang="en-US" altLang="ko-KR" baseline="0" dirty="0"/>
              <a:t>NSF </a:t>
            </a:r>
            <a:r>
              <a:rPr lang="ko-KR" altLang="en-US" baseline="0" dirty="0"/>
              <a:t>펀딩을 받아 </a:t>
            </a:r>
            <a:r>
              <a:rPr lang="en-US" altLang="ko-KR" baseline="0" dirty="0"/>
              <a:t>UC Berkeley</a:t>
            </a:r>
            <a:r>
              <a:rPr lang="ko-KR" altLang="en-US" baseline="0" dirty="0"/>
              <a:t>에서 진행한 연구중의 하나인 </a:t>
            </a:r>
            <a:r>
              <a:rPr lang="en-US" altLang="ko-KR" baseline="0" dirty="0"/>
              <a:t>computer vision</a:t>
            </a:r>
            <a:r>
              <a:rPr lang="ko-KR" altLang="en-US" baseline="0" dirty="0"/>
              <a:t>과 </a:t>
            </a:r>
            <a:r>
              <a:rPr lang="en-US" altLang="ko-KR" baseline="0" dirty="0"/>
              <a:t>deep learning</a:t>
            </a:r>
            <a:r>
              <a:rPr lang="ko-KR" altLang="en-US" baseline="0" dirty="0"/>
              <a:t>을 활용한 빈곤측정 기법에 대한 공유를 하고자 합니다</a:t>
            </a:r>
            <a:r>
              <a:rPr lang="en-US" altLang="ko-KR" baseline="0" dirty="0"/>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ko-KR" altLang="en-US" sz="1100" dirty="0">
                <a:solidFill>
                  <a:srgbClr val="000000"/>
                </a:solidFill>
              </a:rPr>
              <a:t>이 테스트는 취약국이면서 빈곤데이터가 부족한 </a:t>
            </a:r>
            <a:r>
              <a:rPr lang="en-US" altLang="ko-KR" sz="1100" dirty="0">
                <a:solidFill>
                  <a:srgbClr val="000000"/>
                </a:solidFill>
              </a:rPr>
              <a:t>case country</a:t>
            </a:r>
            <a:r>
              <a:rPr lang="ko-KR" altLang="en-US" sz="1100" dirty="0">
                <a:solidFill>
                  <a:srgbClr val="000000"/>
                </a:solidFill>
              </a:rPr>
              <a:t>인 미얀마에서 하였구요</a:t>
            </a:r>
            <a:r>
              <a:rPr lang="en-US" altLang="ko-KR" sz="1100" dirty="0">
                <a:solidFill>
                  <a:srgbClr val="000000"/>
                </a:solidFill>
              </a:rPr>
              <a:t>. </a:t>
            </a:r>
            <a:endParaRPr lang="en-US" sz="1100" dirty="0">
              <a:solidFill>
                <a:srgbClr val="000000"/>
              </a:solidFill>
            </a:endParaRPr>
          </a:p>
          <a:p>
            <a:pPr marL="158750" indent="0">
              <a:buNone/>
            </a:pPr>
            <a:r>
              <a:rPr lang="ko-KR" altLang="en-US" dirty="0"/>
              <a:t>그래서 본 연구는 미얀마를 대상으로</a:t>
            </a:r>
            <a:r>
              <a:rPr lang="ko-KR" altLang="en-US" baseline="0" dirty="0"/>
              <a:t> </a:t>
            </a:r>
            <a:r>
              <a:rPr lang="en-US" altLang="ko-KR" baseline="0" dirty="0"/>
              <a:t>ML</a:t>
            </a:r>
            <a:r>
              <a:rPr lang="ko-KR" altLang="en-US" baseline="0" dirty="0"/>
              <a:t>과 </a:t>
            </a:r>
            <a:r>
              <a:rPr lang="en-US" altLang="ko-KR" baseline="0" dirty="0"/>
              <a:t>Spatial analysis</a:t>
            </a:r>
            <a:r>
              <a:rPr lang="ko-KR" altLang="en-US" baseline="0" dirty="0"/>
              <a:t>를 통한 대안적 </a:t>
            </a:r>
            <a:r>
              <a:rPr lang="ko-KR" altLang="en-US" dirty="0"/>
              <a:t>빈곤지표의 </a:t>
            </a:r>
            <a:r>
              <a:rPr lang="en-US" altLang="ko-KR" dirty="0"/>
              <a:t>performance</a:t>
            </a:r>
            <a:r>
              <a:rPr lang="ko-KR" altLang="en-US" dirty="0"/>
              <a:t>를 측정하고</a:t>
            </a:r>
            <a:r>
              <a:rPr lang="en-US" altLang="ko-KR" dirty="0"/>
              <a:t>,</a:t>
            </a:r>
            <a:r>
              <a:rPr lang="ko-KR" altLang="en-US" dirty="0"/>
              <a:t> 이러한 새로운 빈곤지표가 얼마나 </a:t>
            </a:r>
            <a:r>
              <a:rPr lang="en-US" altLang="ko-KR" dirty="0"/>
              <a:t>aid</a:t>
            </a:r>
            <a:r>
              <a:rPr lang="ko-KR" altLang="en-US" dirty="0"/>
              <a:t>를 예측하는지</a:t>
            </a:r>
            <a:r>
              <a:rPr lang="en-US" altLang="ko-KR" dirty="0"/>
              <a:t>,</a:t>
            </a:r>
            <a:r>
              <a:rPr lang="ko-KR" altLang="en-US" dirty="0"/>
              <a:t> 따라서 </a:t>
            </a:r>
            <a:r>
              <a:rPr lang="en-US" altLang="ko-KR" dirty="0"/>
              <a:t>aid</a:t>
            </a:r>
            <a:r>
              <a:rPr lang="ko-KR" altLang="en-US" dirty="0"/>
              <a:t>가 </a:t>
            </a:r>
            <a:r>
              <a:rPr lang="en-US" altLang="ko-KR" dirty="0"/>
              <a:t>need</a:t>
            </a:r>
            <a:r>
              <a:rPr lang="ko-KR" altLang="en-US" dirty="0"/>
              <a:t>에 맞게 쓰이는지 연구를 해왔습니다</a:t>
            </a:r>
            <a:r>
              <a:rPr lang="en-US" altLang="ko-KR" dirty="0"/>
              <a:t>. </a:t>
            </a:r>
            <a:endParaRPr lang="en-US" dirty="0"/>
          </a:p>
        </p:txBody>
      </p:sp>
    </p:spTree>
    <p:extLst>
      <p:ext uri="{BB962C8B-B14F-4D97-AF65-F5344CB8AC3E}">
        <p14:creationId xmlns:p14="http://schemas.microsoft.com/office/powerpoint/2010/main" val="2002985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o-KR" altLang="en-US" dirty="0"/>
              <a:t>하지만 오늘은 이러한 여러 연구질문중 특히 빈곤지표의 비교라는 방법론에 초점을 두고자 합니다</a:t>
            </a:r>
            <a:r>
              <a:rPr lang="en-US" altLang="ko-KR" dirty="0"/>
              <a:t>. </a:t>
            </a:r>
            <a:endParaRPr lang="en-US" dirty="0"/>
          </a:p>
        </p:txBody>
      </p:sp>
    </p:spTree>
    <p:extLst>
      <p:ext uri="{BB962C8B-B14F-4D97-AF65-F5344CB8AC3E}">
        <p14:creationId xmlns:p14="http://schemas.microsoft.com/office/powerpoint/2010/main" val="3257197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o-KR" altLang="en-US" dirty="0"/>
              <a:t>이런 한 연구는 연구자 및 실무자 분들이 </a:t>
            </a:r>
            <a:r>
              <a:rPr lang="en-US" altLang="ko-KR" dirty="0"/>
              <a:t>data gap</a:t>
            </a:r>
            <a:r>
              <a:rPr lang="ko-KR" altLang="en-US" dirty="0"/>
              <a:t>을 채우고 이를 근거에 기반한 정책결정을 하는데 활용 가능합니다</a:t>
            </a:r>
            <a:r>
              <a:rPr lang="en-US" altLang="ko-KR" dirty="0"/>
              <a:t>. </a:t>
            </a:r>
            <a:r>
              <a:rPr lang="ko-KR" altLang="en-US" dirty="0"/>
              <a:t>예를 들어 미얀마에 </a:t>
            </a:r>
            <a:r>
              <a:rPr lang="en-US" altLang="ko-KR" dirty="0"/>
              <a:t>CCD </a:t>
            </a:r>
            <a:r>
              <a:rPr lang="ko-KR" altLang="en-US" dirty="0"/>
              <a:t>사업을 하는데</a:t>
            </a:r>
            <a:r>
              <a:rPr lang="en-US" altLang="ko-KR" dirty="0"/>
              <a:t>, </a:t>
            </a:r>
            <a:r>
              <a:rPr lang="ko-KR" altLang="en-US" dirty="0"/>
              <a:t>사업지역에 대한 서베이를 통한 빈곤데이터가 부재하다면 이러한 </a:t>
            </a:r>
            <a:r>
              <a:rPr lang="en-US" altLang="ko-KR" dirty="0"/>
              <a:t>missing data</a:t>
            </a:r>
            <a:r>
              <a:rPr lang="ko-KR" altLang="en-US" dirty="0"/>
              <a:t>를 채울 수 있게 해주는 것이죠</a:t>
            </a:r>
            <a:r>
              <a:rPr lang="en-US" altLang="ko-KR" dirty="0"/>
              <a:t>. </a:t>
            </a:r>
            <a:endParaRPr lang="en-US" dirty="0"/>
          </a:p>
        </p:txBody>
      </p:sp>
    </p:spTree>
    <p:extLst>
      <p:ext uri="{BB962C8B-B14F-4D97-AF65-F5344CB8AC3E}">
        <p14:creationId xmlns:p14="http://schemas.microsoft.com/office/powerpoint/2010/main" val="3899730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08926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58f0fcf043_1_3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58f0fcf043_1_3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spcBef>
                <a:spcPts val="1019"/>
              </a:spcBef>
              <a:buNone/>
            </a:pPr>
            <a:r>
              <a:rPr lang="ko-KR" altLang="en-US" dirty="0">
                <a:latin typeface="Calibri"/>
                <a:ea typeface="Calibri"/>
                <a:cs typeface="Calibri"/>
                <a:sym typeface="Calibri"/>
              </a:rPr>
              <a:t>먼저 제가 사용한 데이타에 대해서 간단히 소개드리겠습니다</a:t>
            </a:r>
            <a:r>
              <a:rPr lang="en-US" altLang="ko-KR" dirty="0">
                <a:latin typeface="Calibri"/>
                <a:ea typeface="Calibri"/>
                <a:cs typeface="Calibri"/>
                <a:sym typeface="Calibri"/>
              </a:rPr>
              <a:t>. </a:t>
            </a:r>
            <a:r>
              <a:rPr lang="ko-KR" altLang="en-US" dirty="0">
                <a:latin typeface="Calibri"/>
                <a:ea typeface="Calibri"/>
                <a:cs typeface="Calibri"/>
                <a:sym typeface="Calibri"/>
              </a:rPr>
              <a:t>첫번째는 미얀마 전역에 </a:t>
            </a:r>
            <a:r>
              <a:rPr lang="en-US" altLang="ko-KR" dirty="0">
                <a:latin typeface="Calibri"/>
                <a:ea typeface="Calibri"/>
                <a:cs typeface="Calibri"/>
                <a:sym typeface="Calibri"/>
              </a:rPr>
              <a:t>2015</a:t>
            </a:r>
            <a:r>
              <a:rPr lang="ko-KR" altLang="en-US" dirty="0">
                <a:latin typeface="Calibri"/>
                <a:ea typeface="Calibri"/>
                <a:cs typeface="Calibri"/>
                <a:sym typeface="Calibri"/>
              </a:rPr>
              <a:t>년 </a:t>
            </a:r>
            <a:r>
              <a:rPr lang="en-US" altLang="ko-KR" dirty="0">
                <a:latin typeface="Calibri"/>
                <a:ea typeface="Calibri"/>
                <a:cs typeface="Calibri"/>
                <a:sym typeface="Calibri"/>
              </a:rPr>
              <a:t>CDD</a:t>
            </a:r>
            <a:r>
              <a:rPr lang="en-US" altLang="ko-KR" baseline="0" dirty="0">
                <a:latin typeface="Calibri"/>
                <a:ea typeface="Calibri"/>
                <a:cs typeface="Calibri"/>
                <a:sym typeface="Calibri"/>
              </a:rPr>
              <a:t> </a:t>
            </a:r>
            <a:r>
              <a:rPr lang="ko-KR" altLang="en-US" baseline="0" dirty="0">
                <a:latin typeface="Calibri"/>
                <a:ea typeface="Calibri"/>
                <a:cs typeface="Calibri"/>
                <a:sym typeface="Calibri"/>
              </a:rPr>
              <a:t>사업을 했던 </a:t>
            </a:r>
            <a:r>
              <a:rPr lang="en-US" altLang="ko-KR" baseline="0" dirty="0">
                <a:latin typeface="Calibri"/>
                <a:ea typeface="Calibri"/>
                <a:cs typeface="Calibri"/>
                <a:sym typeface="Calibri"/>
              </a:rPr>
              <a:t>village</a:t>
            </a:r>
            <a:r>
              <a:rPr lang="ko-KR" altLang="en-US" baseline="0" dirty="0">
                <a:latin typeface="Calibri"/>
                <a:ea typeface="Calibri"/>
                <a:cs typeface="Calibri"/>
                <a:sym typeface="Calibri"/>
              </a:rPr>
              <a:t>의 </a:t>
            </a:r>
            <a:r>
              <a:rPr lang="en-US" altLang="ko-KR" baseline="0" dirty="0">
                <a:latin typeface="Calibri"/>
                <a:ea typeface="Calibri"/>
                <a:cs typeface="Calibri"/>
                <a:sym typeface="Calibri"/>
              </a:rPr>
              <a:t>geo referenced </a:t>
            </a:r>
            <a:r>
              <a:rPr lang="ko-KR" altLang="en-US" baseline="0" dirty="0">
                <a:latin typeface="Calibri"/>
                <a:ea typeface="Calibri"/>
                <a:cs typeface="Calibri"/>
                <a:sym typeface="Calibri"/>
              </a:rPr>
              <a:t>된 위치</a:t>
            </a:r>
            <a:r>
              <a:rPr lang="en-US" altLang="ko-KR" baseline="0" dirty="0">
                <a:latin typeface="Calibri"/>
                <a:ea typeface="Calibri"/>
                <a:cs typeface="Calibri"/>
                <a:sym typeface="Calibri"/>
              </a:rPr>
              <a:t> </a:t>
            </a:r>
            <a:r>
              <a:rPr lang="ko-KR" altLang="en-US" baseline="0" dirty="0">
                <a:latin typeface="Calibri"/>
                <a:ea typeface="Calibri"/>
                <a:cs typeface="Calibri"/>
                <a:sym typeface="Calibri"/>
              </a:rPr>
              <a:t>데이터를 사용하였습니다</a:t>
            </a:r>
            <a:r>
              <a:rPr lang="en-US" altLang="ko-KR" baseline="0" dirty="0">
                <a:latin typeface="Calibri"/>
                <a:ea typeface="Calibri"/>
                <a:cs typeface="Calibri"/>
                <a:sym typeface="Calibri"/>
              </a:rPr>
              <a:t>. </a:t>
            </a:r>
            <a:r>
              <a:rPr lang="ko-KR" altLang="en-US" baseline="0" dirty="0">
                <a:latin typeface="Calibri"/>
                <a:ea typeface="Calibri"/>
                <a:cs typeface="Calibri"/>
                <a:sym typeface="Calibri"/>
              </a:rPr>
              <a:t>제가 연구하던 작년 가장 최신 데이터 였고</a:t>
            </a:r>
            <a:r>
              <a:rPr lang="en-US" altLang="ko-KR" baseline="0" dirty="0">
                <a:latin typeface="Calibri"/>
                <a:ea typeface="Calibri"/>
                <a:cs typeface="Calibri"/>
                <a:sym typeface="Calibri"/>
              </a:rPr>
              <a:t>, web scraping</a:t>
            </a:r>
            <a:r>
              <a:rPr lang="ko-KR" altLang="en-US" baseline="0" dirty="0">
                <a:latin typeface="Calibri"/>
                <a:ea typeface="Calibri"/>
                <a:cs typeface="Calibri"/>
                <a:sym typeface="Calibri"/>
              </a:rPr>
              <a:t>을 통해 자동으로 원조 사업 위치를 </a:t>
            </a:r>
            <a:r>
              <a:rPr lang="en-US" altLang="ko-KR" baseline="0" dirty="0">
                <a:latin typeface="Calibri"/>
                <a:ea typeface="Calibri"/>
                <a:cs typeface="Calibri"/>
                <a:sym typeface="Calibri"/>
              </a:rPr>
              <a:t>collect </a:t>
            </a:r>
            <a:r>
              <a:rPr lang="ko-KR" altLang="en-US" baseline="0" dirty="0">
                <a:latin typeface="Calibri"/>
                <a:ea typeface="Calibri"/>
                <a:cs typeface="Calibri"/>
                <a:sym typeface="Calibri"/>
              </a:rPr>
              <a:t>할 수 있는 알고리듬을 통해 취합을 하였습니다</a:t>
            </a:r>
            <a:r>
              <a:rPr lang="en-US" altLang="ko-KR" baseline="0" dirty="0">
                <a:latin typeface="Calibri"/>
                <a:ea typeface="Calibri"/>
                <a:cs typeface="Calibri"/>
                <a:sym typeface="Calibri"/>
              </a:rPr>
              <a:t>. </a:t>
            </a:r>
          </a:p>
          <a:p>
            <a:pPr marL="0" indent="0">
              <a:spcBef>
                <a:spcPts val="1019"/>
              </a:spcBef>
              <a:buNone/>
            </a:pPr>
            <a:endParaRPr lang="en-US" altLang="ko-KR" dirty="0">
              <a:latin typeface="Calibri"/>
              <a:ea typeface="Calibri"/>
              <a:cs typeface="Calibri"/>
              <a:sym typeface="Calibri"/>
            </a:endParaRPr>
          </a:p>
          <a:p>
            <a:pPr marL="0" indent="0">
              <a:spcBef>
                <a:spcPts val="1019"/>
              </a:spcBef>
              <a:buNone/>
            </a:pPr>
            <a:endParaRPr lang="en" dirty="0">
              <a:latin typeface="Calibri"/>
              <a:ea typeface="Calibri"/>
              <a:cs typeface="Calibri"/>
              <a:sym typeface="Calibri"/>
            </a:endParaRPr>
          </a:p>
          <a:p>
            <a:pPr marL="0" indent="0">
              <a:spcBef>
                <a:spcPts val="1019"/>
              </a:spcBef>
              <a:buNone/>
            </a:pPr>
            <a:r>
              <a:rPr lang="en" dirty="0">
                <a:latin typeface="Calibri"/>
                <a:ea typeface="Calibri"/>
                <a:cs typeface="Calibri"/>
                <a:sym typeface="Calibri"/>
              </a:rPr>
              <a:t>This project relies on 6 sources of data. First,we automized webscrapping process and collected 12,000 CDD locations from the project management web portal. </a:t>
            </a:r>
            <a:r>
              <a:rPr lang="en" sz="1200" dirty="0">
                <a:latin typeface="Times New Roman"/>
                <a:ea typeface="Times New Roman"/>
                <a:cs typeface="Times New Roman"/>
                <a:sym typeface="Times New Roman"/>
              </a:rPr>
              <a:t>Satellite images of luminosity at night can be used as a proxy for the intensity of economic production. An indicator of needs particularly relevant to fragile states is conflict. </a:t>
            </a:r>
            <a:endParaRPr dirty="0">
              <a:latin typeface="Calibri"/>
              <a:ea typeface="Calibri"/>
              <a:cs typeface="Calibri"/>
              <a:sym typeface="Calibri"/>
            </a:endParaRPr>
          </a:p>
          <a:p>
            <a:pPr marL="0" indent="0">
              <a:spcBef>
                <a:spcPts val="1019"/>
              </a:spcBef>
              <a:buNone/>
            </a:pPr>
            <a:endParaRPr sz="1800" dirty="0">
              <a:latin typeface="Calibri"/>
              <a:ea typeface="Calibri"/>
              <a:cs typeface="Calibri"/>
              <a:sym typeface="Calibri"/>
            </a:endParaRPr>
          </a:p>
          <a:p>
            <a:pPr marL="0" indent="0">
              <a:spcBef>
                <a:spcPts val="1019"/>
              </a:spcBef>
              <a:buNone/>
            </a:pPr>
            <a:r>
              <a:rPr lang="en" sz="1800" dirty="0">
                <a:latin typeface="Calibri"/>
                <a:ea typeface="Calibri"/>
                <a:cs typeface="Calibri"/>
                <a:sym typeface="Calibri"/>
              </a:rPr>
              <a:t> Use 5650 out of 8888 </a:t>
            </a:r>
          </a:p>
          <a:p>
            <a:pPr marL="0" indent="0">
              <a:spcBef>
                <a:spcPts val="1019"/>
              </a:spcBef>
              <a:buNone/>
            </a:pPr>
            <a:endParaRPr lang="en" sz="1800" dirty="0">
              <a:latin typeface="Calibri"/>
              <a:cs typeface="Calibri"/>
              <a:sym typeface="Calibri"/>
            </a:endParaRPr>
          </a:p>
          <a:p>
            <a:pPr marL="0" indent="0">
              <a:spcBef>
                <a:spcPts val="1019"/>
              </a:spcBef>
              <a:buNone/>
            </a:pPr>
            <a:r>
              <a:rPr lang="en-US" dirty="0"/>
              <a:t>A specific measure tailored to humanitarian and development program is the adjusted vulnerability index at the township level. The multidimensional index reflects components of human development alongside the impact of conflict and violence, through a desk review and analysis of national datasets and information at township level over the period 2014-2016. Aid actors are involved in producing and financing the vulnerability data review. The data is from the MIMU and the Humanitarian Assistance and Resilience </a:t>
            </a:r>
            <a:r>
              <a:rPr lang="en-US" dirty="0" err="1"/>
              <a:t>Programme</a:t>
            </a:r>
            <a:r>
              <a:rPr lang="en-US" dirty="0"/>
              <a:t> Facility (HARP-F), both of which are actively involved in aid.</a:t>
            </a:r>
            <a:endParaRPr dirty="0"/>
          </a:p>
        </p:txBody>
      </p:sp>
    </p:spTree>
    <p:extLst>
      <p:ext uri="{BB962C8B-B14F-4D97-AF65-F5344CB8AC3E}">
        <p14:creationId xmlns:p14="http://schemas.microsoft.com/office/powerpoint/2010/main" val="2858634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lvl="1" indent="0">
              <a:buFont typeface="+mj-lt"/>
              <a:buNone/>
            </a:pPr>
            <a:r>
              <a:rPr lang="en-US" sz="1200" b="1" kern="1200" dirty="0">
                <a:solidFill>
                  <a:schemeClr val="tx1"/>
                </a:solidFill>
              </a:rPr>
              <a:t>CDD</a:t>
            </a:r>
            <a:r>
              <a:rPr lang="ko-KR" altLang="en-US" sz="1200" b="1" kern="1200" dirty="0">
                <a:solidFill>
                  <a:schemeClr val="tx1"/>
                </a:solidFill>
              </a:rPr>
              <a:t>는 잘 아시겠지만 </a:t>
            </a:r>
            <a:r>
              <a:rPr lang="en-US" altLang="ko-KR" sz="1200" b="1" kern="1200" dirty="0">
                <a:solidFill>
                  <a:schemeClr val="tx1"/>
                </a:solidFill>
              </a:rPr>
              <a:t>community </a:t>
            </a:r>
            <a:r>
              <a:rPr lang="ko-KR" altLang="en-US" sz="1200" b="1" kern="1200" dirty="0">
                <a:solidFill>
                  <a:schemeClr val="tx1"/>
                </a:solidFill>
              </a:rPr>
              <a:t>에 </a:t>
            </a:r>
            <a:r>
              <a:rPr lang="en-US" altLang="ko-KR" sz="1200" b="1" kern="1200" dirty="0">
                <a:solidFill>
                  <a:schemeClr val="tx1"/>
                </a:solidFill>
              </a:rPr>
              <a:t>block</a:t>
            </a:r>
            <a:r>
              <a:rPr lang="en-US" altLang="ko-KR" sz="1200" b="1" kern="1200" baseline="0" dirty="0">
                <a:solidFill>
                  <a:schemeClr val="tx1"/>
                </a:solidFill>
              </a:rPr>
              <a:t> grant</a:t>
            </a:r>
            <a:r>
              <a:rPr lang="ko-KR" altLang="en-US" sz="1200" b="1" kern="1200" baseline="0" dirty="0">
                <a:solidFill>
                  <a:schemeClr val="tx1"/>
                </a:solidFill>
              </a:rPr>
              <a:t>를 주고 주민들이 사업 기획과 집행에 참여하는 프로젝트이고</a:t>
            </a:r>
            <a:r>
              <a:rPr lang="en-US" altLang="ko-KR" sz="1200" b="1" kern="1200" baseline="0" dirty="0">
                <a:solidFill>
                  <a:schemeClr val="tx1"/>
                </a:solidFill>
              </a:rPr>
              <a:t>, </a:t>
            </a:r>
            <a:r>
              <a:rPr lang="ko-KR" altLang="en-US" sz="1200" b="1" kern="1200" baseline="0" dirty="0">
                <a:solidFill>
                  <a:schemeClr val="tx1"/>
                </a:solidFill>
              </a:rPr>
              <a:t>지금 이 </a:t>
            </a:r>
            <a:r>
              <a:rPr lang="en-US" altLang="ko-KR" sz="1200" b="1" kern="1200" baseline="0" dirty="0" err="1">
                <a:solidFill>
                  <a:schemeClr val="tx1"/>
                </a:solidFill>
              </a:rPr>
              <a:t>Pyit</a:t>
            </a:r>
            <a:r>
              <a:rPr lang="en-US" altLang="ko-KR" sz="1200" b="1" kern="1200" baseline="0" dirty="0">
                <a:solidFill>
                  <a:schemeClr val="tx1"/>
                </a:solidFill>
              </a:rPr>
              <a:t> </a:t>
            </a:r>
            <a:r>
              <a:rPr lang="en-US" altLang="ko-KR" sz="1200" b="1" kern="1200" baseline="0" dirty="0" err="1">
                <a:solidFill>
                  <a:schemeClr val="tx1"/>
                </a:solidFill>
              </a:rPr>
              <a:t>Saing</a:t>
            </a:r>
            <a:r>
              <a:rPr lang="en-US" altLang="ko-KR" sz="1200" b="1" kern="1200" baseline="0" dirty="0">
                <a:solidFill>
                  <a:schemeClr val="tx1"/>
                </a:solidFill>
              </a:rPr>
              <a:t> </a:t>
            </a:r>
            <a:r>
              <a:rPr lang="ko-KR" altLang="en-US" sz="1200" b="1" kern="1200" baseline="0" dirty="0">
                <a:solidFill>
                  <a:schemeClr val="tx1"/>
                </a:solidFill>
              </a:rPr>
              <a:t>마을에서는 농장과 농장을 있는 도로를 만들었습니다</a:t>
            </a:r>
            <a:r>
              <a:rPr lang="en-US" altLang="ko-KR" sz="1200" b="1" kern="1200" baseline="0" dirty="0">
                <a:solidFill>
                  <a:schemeClr val="tx1"/>
                </a:solidFill>
              </a:rPr>
              <a:t>.</a:t>
            </a:r>
          </a:p>
          <a:p>
            <a:pPr marL="0" lvl="1" indent="0">
              <a:buFont typeface="+mj-lt"/>
              <a:buNone/>
            </a:pPr>
            <a:endParaRPr lang="en-US" sz="1200" b="1" kern="1200" dirty="0">
              <a:solidFill>
                <a:schemeClr val="tx1"/>
              </a:solidFill>
            </a:endParaRPr>
          </a:p>
          <a:p>
            <a:pPr marL="232943" lvl="1" indent="-232943">
              <a:buFont typeface="+mj-lt"/>
              <a:buAutoNum type="arabicParenR"/>
            </a:pPr>
            <a:r>
              <a:rPr lang="en-US" sz="1200" b="1" kern="1200" dirty="0">
                <a:solidFill>
                  <a:schemeClr val="tx1"/>
                </a:solidFill>
              </a:rPr>
              <a:t>The analysis is limited to poverty-oriented and participatory interventions commonly practiced in FS (in transition from dictatorship to democracy. )</a:t>
            </a:r>
          </a:p>
          <a:p>
            <a:pPr marL="232943" lvl="1" indent="-232943">
              <a:buFont typeface="+mj-lt"/>
              <a:buAutoNum type="arabicParenR"/>
            </a:pPr>
            <a:r>
              <a:rPr lang="en-US" sz="1200" dirty="0"/>
              <a:t>The crux of the CLD approach is that aid-receiving communities, rather than external donors, make decisions about development projects they would like to launch and implement. </a:t>
            </a:r>
            <a:r>
              <a:rPr lang="en-US" sz="1200" kern="1200" dirty="0">
                <a:solidFill>
                  <a:schemeClr val="tx1"/>
                </a:solidFill>
              </a:rPr>
              <a:t>The choice of policy design that allows more user control is </a:t>
            </a:r>
            <a:r>
              <a:rPr lang="en-US" sz="1200" b="1" kern="1200" dirty="0">
                <a:solidFill>
                  <a:schemeClr val="tx1"/>
                </a:solidFill>
              </a:rPr>
              <a:t>the funding arrangement</a:t>
            </a:r>
            <a:r>
              <a:rPr lang="en-US" sz="1200" kern="1200" dirty="0">
                <a:solidFill>
                  <a:schemeClr val="tx1"/>
                </a:solidFill>
              </a:rPr>
              <a:t>; CDD is in the form of a block grant.</a:t>
            </a:r>
          </a:p>
          <a:p>
            <a:pPr marL="232943" lvl="1" indent="-232943">
              <a:buFont typeface="+mj-lt"/>
              <a:buAutoNum type="arabicParenR"/>
            </a:pPr>
            <a:r>
              <a:rPr lang="en-US" sz="1200" b="1" kern="1200" dirty="0">
                <a:solidFill>
                  <a:schemeClr val="tx1"/>
                </a:solidFill>
              </a:rPr>
              <a:t>The </a:t>
            </a:r>
            <a:r>
              <a:rPr lang="en-US" sz="1200" b="1" kern="1200" dirty="0" err="1">
                <a:solidFill>
                  <a:schemeClr val="tx1"/>
                </a:solidFill>
              </a:rPr>
              <a:t>Pyit</a:t>
            </a:r>
            <a:r>
              <a:rPr lang="en-US" sz="1200" b="1" kern="1200" dirty="0">
                <a:solidFill>
                  <a:schemeClr val="tx1"/>
                </a:solidFill>
              </a:rPr>
              <a:t> </a:t>
            </a:r>
            <a:r>
              <a:rPr lang="en-US" sz="1200" b="1" kern="1200" dirty="0" err="1">
                <a:solidFill>
                  <a:schemeClr val="tx1"/>
                </a:solidFill>
              </a:rPr>
              <a:t>Saing</a:t>
            </a:r>
            <a:r>
              <a:rPr lang="en-US" sz="1200" b="1" kern="1200" dirty="0">
                <a:solidFill>
                  <a:schemeClr val="tx1"/>
                </a:solidFill>
              </a:rPr>
              <a:t> village improved their farm-to-farm dirt road. </a:t>
            </a:r>
            <a:endParaRPr lang="en-US" sz="1200" b="1" dirty="0"/>
          </a:p>
          <a:p>
            <a:pPr marL="232943" lvl="1" indent="-232943">
              <a:buFont typeface="+mj-lt"/>
              <a:buAutoNum type="arabicParenR"/>
            </a:pPr>
            <a:endParaRPr lang="en-US" sz="1200" b="1" kern="1200" dirty="0">
              <a:solidFill>
                <a:schemeClr val="tx1"/>
              </a:solidFill>
            </a:endParaRPr>
          </a:p>
          <a:p>
            <a:pPr marL="232943" lvl="1" indent="-232943">
              <a:buFont typeface="+mj-lt"/>
              <a:buAutoNum type="arabicParenR"/>
            </a:pPr>
            <a:r>
              <a:rPr lang="en-US" sz="1200" b="1" kern="1200" dirty="0">
                <a:solidFill>
                  <a:schemeClr val="tx1"/>
                </a:solidFill>
              </a:rPr>
              <a:t>1 min</a:t>
            </a:r>
          </a:p>
          <a:p>
            <a:pPr marL="232943" lvl="1" indent="-232943">
              <a:buFont typeface="+mj-lt"/>
              <a:buAutoNum type="arabicParenR"/>
            </a:pPr>
            <a:endParaRPr lang="en-US" sz="1200" b="1" kern="1200" dirty="0">
              <a:solidFill>
                <a:schemeClr val="tx1"/>
              </a:solidFill>
            </a:endParaRPr>
          </a:p>
          <a:p>
            <a:pPr marL="232943" lvl="1" indent="-232943">
              <a:buFont typeface="+mj-lt"/>
              <a:buAutoNum type="arabicParenR"/>
            </a:pPr>
            <a:r>
              <a:rPr lang="en-US" sz="1200" kern="1200" dirty="0">
                <a:solidFill>
                  <a:schemeClr val="tx1"/>
                </a:solidFill>
              </a:rPr>
              <a:t>Example 44% Transport (road, bridges, footpaths, jetties), health, electrification, education community facilities, water and sanitation. </a:t>
            </a:r>
          </a:p>
          <a:p>
            <a:pPr marL="232943" lvl="1" indent="-232943" defTabSz="931774">
              <a:buClrTx/>
              <a:buSzTx/>
              <a:buFont typeface="+mj-lt"/>
              <a:buAutoNum type="arabicParenR"/>
              <a:defRPr/>
            </a:pPr>
            <a:r>
              <a:rPr lang="en-US" sz="1200" kern="1200" dirty="0">
                <a:solidFill>
                  <a:schemeClr val="tx1"/>
                </a:solidFill>
              </a:rPr>
              <a:t>(FS is becoming increasingly popular among donors like the WB as a common aid modality in fragile context transitioning from dictatorship to democracy. )</a:t>
            </a:r>
          </a:p>
          <a:p>
            <a:endParaRPr lang="en-US" dirty="0"/>
          </a:p>
        </p:txBody>
      </p:sp>
    </p:spTree>
    <p:extLst>
      <p:ext uri="{BB962C8B-B14F-4D97-AF65-F5344CB8AC3E}">
        <p14:creationId xmlns:p14="http://schemas.microsoft.com/office/powerpoint/2010/main" val="2977548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58f0fcf043_1_3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58f0fcf043_1_3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spcBef>
                <a:spcPts val="1019"/>
              </a:spcBef>
              <a:buNone/>
            </a:pPr>
            <a:r>
              <a:rPr lang="ko-KR" altLang="en-US" dirty="0">
                <a:latin typeface="Calibri"/>
                <a:ea typeface="Calibri"/>
                <a:cs typeface="Calibri"/>
                <a:sym typeface="Calibri"/>
              </a:rPr>
              <a:t>다음으로 </a:t>
            </a:r>
            <a:r>
              <a:rPr lang="en-US" altLang="ko-KR" dirty="0">
                <a:latin typeface="Calibri"/>
                <a:ea typeface="Calibri"/>
                <a:cs typeface="Calibri"/>
                <a:sym typeface="Calibri"/>
              </a:rPr>
              <a:t>441</a:t>
            </a:r>
            <a:r>
              <a:rPr lang="ko-KR" altLang="en-US" dirty="0">
                <a:latin typeface="Calibri"/>
                <a:ea typeface="Calibri"/>
                <a:cs typeface="Calibri"/>
                <a:sym typeface="Calibri"/>
              </a:rPr>
              <a:t>개 마을 클러스터에서 측정된 </a:t>
            </a:r>
            <a:r>
              <a:rPr lang="en-US" altLang="ko-KR" dirty="0">
                <a:latin typeface="Calibri"/>
                <a:ea typeface="Calibri"/>
                <a:cs typeface="Calibri"/>
                <a:sym typeface="Calibri"/>
              </a:rPr>
              <a:t>DHS</a:t>
            </a:r>
            <a:r>
              <a:rPr lang="en-US" altLang="ko-KR" baseline="0" dirty="0">
                <a:latin typeface="Calibri"/>
                <a:ea typeface="Calibri"/>
                <a:cs typeface="Calibri"/>
                <a:sym typeface="Calibri"/>
              </a:rPr>
              <a:t> wealth index </a:t>
            </a:r>
            <a:r>
              <a:rPr lang="ko-KR" altLang="en-US" baseline="0" dirty="0">
                <a:latin typeface="Calibri"/>
                <a:ea typeface="Calibri"/>
                <a:cs typeface="Calibri"/>
                <a:sym typeface="Calibri"/>
              </a:rPr>
              <a:t>를 활용하였는데 이 지표는 자산의 유무와 관련된 빈곤의 대용지표입니다</a:t>
            </a:r>
            <a:r>
              <a:rPr lang="en-US" altLang="ko-KR" baseline="0" dirty="0">
                <a:latin typeface="Calibri"/>
                <a:ea typeface="Calibri"/>
                <a:cs typeface="Calibri"/>
                <a:sym typeface="Calibri"/>
              </a:rPr>
              <a:t>.</a:t>
            </a:r>
          </a:p>
          <a:p>
            <a:pPr marL="0" indent="0">
              <a:spcBef>
                <a:spcPts val="1019"/>
              </a:spcBef>
              <a:buNone/>
            </a:pPr>
            <a:endParaRPr lang="en" dirty="0">
              <a:latin typeface="Calibri"/>
              <a:ea typeface="Calibri"/>
              <a:cs typeface="Calibri"/>
              <a:sym typeface="Calibri"/>
            </a:endParaRPr>
          </a:p>
          <a:p>
            <a:pPr marL="0" indent="0">
              <a:spcBef>
                <a:spcPts val="1019"/>
              </a:spcBef>
              <a:buNone/>
            </a:pPr>
            <a:endParaRPr lang="en" dirty="0">
              <a:latin typeface="Calibri"/>
              <a:ea typeface="Calibri"/>
              <a:cs typeface="Calibri"/>
              <a:sym typeface="Calibri"/>
            </a:endParaRPr>
          </a:p>
          <a:p>
            <a:pPr marL="0" indent="0">
              <a:spcBef>
                <a:spcPts val="1019"/>
              </a:spcBef>
              <a:buNone/>
            </a:pPr>
            <a:r>
              <a:rPr lang="en" dirty="0">
                <a:latin typeface="Calibri"/>
                <a:ea typeface="Calibri"/>
                <a:cs typeface="Calibri"/>
                <a:sym typeface="Calibri"/>
              </a:rPr>
              <a:t>This project relies on 6 sources of data. First,we automized webscrapping process and collected 12,000 CDD locations from the project management web portal. </a:t>
            </a:r>
            <a:r>
              <a:rPr lang="en" sz="1200" dirty="0">
                <a:latin typeface="Times New Roman"/>
                <a:ea typeface="Times New Roman"/>
                <a:cs typeface="Times New Roman"/>
                <a:sym typeface="Times New Roman"/>
              </a:rPr>
              <a:t>Satellite images of luminosity at night can be used as a proxy for the intensity of economic production. An indicator of needs particularly relevant to fragile states is conflict. </a:t>
            </a:r>
            <a:endParaRPr dirty="0">
              <a:latin typeface="Calibri"/>
              <a:ea typeface="Calibri"/>
              <a:cs typeface="Calibri"/>
              <a:sym typeface="Calibri"/>
            </a:endParaRPr>
          </a:p>
          <a:p>
            <a:pPr marL="0" indent="0">
              <a:spcBef>
                <a:spcPts val="1019"/>
              </a:spcBef>
              <a:buNone/>
            </a:pPr>
            <a:endParaRPr sz="1800" dirty="0">
              <a:latin typeface="Calibri"/>
              <a:ea typeface="Calibri"/>
              <a:cs typeface="Calibri"/>
              <a:sym typeface="Calibri"/>
            </a:endParaRPr>
          </a:p>
          <a:p>
            <a:pPr marL="0" indent="0">
              <a:spcBef>
                <a:spcPts val="1019"/>
              </a:spcBef>
              <a:buNone/>
            </a:pPr>
            <a:r>
              <a:rPr lang="en" sz="1800" dirty="0">
                <a:latin typeface="Calibri"/>
                <a:ea typeface="Calibri"/>
                <a:cs typeface="Calibri"/>
                <a:sym typeface="Calibri"/>
              </a:rPr>
              <a:t> Use 5650 out of 8888 </a:t>
            </a:r>
          </a:p>
          <a:p>
            <a:pPr marL="0" indent="0">
              <a:spcBef>
                <a:spcPts val="1019"/>
              </a:spcBef>
              <a:buNone/>
            </a:pPr>
            <a:endParaRPr lang="en" sz="1800" dirty="0">
              <a:latin typeface="Calibri"/>
              <a:cs typeface="Calibri"/>
              <a:sym typeface="Calibri"/>
            </a:endParaRPr>
          </a:p>
          <a:p>
            <a:pPr marL="0" indent="0">
              <a:spcBef>
                <a:spcPts val="1019"/>
              </a:spcBef>
              <a:buNone/>
            </a:pPr>
            <a:r>
              <a:rPr lang="en-US" dirty="0"/>
              <a:t>A specific measure tailored to humanitarian and development program is the adjusted vulnerability index at the township level. The multidimensional index reflects components of human development alongside the impact of conflict and violence, through a desk review and analysis of national datasets and information at township level over the period 2014-2016. Aid actors are involved in producing and financing the vulnerability data review. The data is from the MIMU and the Humanitarian Assistance and Resilience </a:t>
            </a:r>
            <a:r>
              <a:rPr lang="en-US" dirty="0" err="1"/>
              <a:t>Programme</a:t>
            </a:r>
            <a:r>
              <a:rPr lang="en-US" dirty="0"/>
              <a:t> Facility (HARP-F), both of which are actively involved in aid.</a:t>
            </a:r>
            <a:endParaRPr dirty="0"/>
          </a:p>
        </p:txBody>
      </p:sp>
    </p:spTree>
    <p:extLst>
      <p:ext uri="{BB962C8B-B14F-4D97-AF65-F5344CB8AC3E}">
        <p14:creationId xmlns:p14="http://schemas.microsoft.com/office/powerpoint/2010/main" val="432798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8f0fcf043_0_6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8f0fcf043_0_6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ko-KR" altLang="en-US" dirty="0"/>
              <a:t>그리고 </a:t>
            </a:r>
            <a:r>
              <a:rPr lang="en-US" altLang="ko-KR" dirty="0"/>
              <a:t>google API</a:t>
            </a:r>
            <a:r>
              <a:rPr lang="ko-KR" altLang="en-US" dirty="0"/>
              <a:t>를 통해 얻은 </a:t>
            </a:r>
            <a:r>
              <a:rPr lang="en-US" altLang="ko-KR" dirty="0"/>
              <a:t>5</a:t>
            </a:r>
            <a:r>
              <a:rPr lang="ko-KR" altLang="en-US" dirty="0"/>
              <a:t>만개 가량의</a:t>
            </a:r>
            <a:r>
              <a:rPr lang="ko-KR" altLang="en-US" baseline="0" dirty="0"/>
              <a:t>  </a:t>
            </a:r>
            <a:r>
              <a:rPr lang="en-US" altLang="ko-KR" baseline="0" dirty="0" err="1"/>
              <a:t>dhs</a:t>
            </a:r>
            <a:r>
              <a:rPr lang="en-US" altLang="ko-KR" baseline="0" dirty="0"/>
              <a:t> cluster </a:t>
            </a:r>
            <a:r>
              <a:rPr lang="ko-KR" altLang="en-US" baseline="0" dirty="0"/>
              <a:t>및 </a:t>
            </a:r>
            <a:r>
              <a:rPr lang="en-US" altLang="ko-KR" baseline="0" dirty="0"/>
              <a:t>aid </a:t>
            </a:r>
            <a:r>
              <a:rPr lang="ko-KR" altLang="en-US" baseline="0" dirty="0"/>
              <a:t>사업근교</a:t>
            </a:r>
            <a:r>
              <a:rPr lang="ko-KR" altLang="en-US" dirty="0"/>
              <a:t> 인공위성 사진을 쎳는데</a:t>
            </a:r>
            <a:r>
              <a:rPr lang="en-US" altLang="ko-KR" dirty="0"/>
              <a:t>, </a:t>
            </a:r>
            <a:r>
              <a:rPr lang="ko-KR" altLang="en-US" dirty="0"/>
              <a:t>각 사진은 </a:t>
            </a:r>
            <a:r>
              <a:rPr lang="en-US" altLang="ko-KR" dirty="0"/>
              <a:t>400by</a:t>
            </a:r>
            <a:r>
              <a:rPr lang="en-US" altLang="ko-KR" baseline="0" dirty="0"/>
              <a:t> 400 pixel</a:t>
            </a:r>
            <a:r>
              <a:rPr lang="ko-KR" altLang="en-US" baseline="0" dirty="0"/>
              <a:t>로 이루어져있고</a:t>
            </a:r>
            <a:r>
              <a:rPr lang="en-US" altLang="ko-KR" baseline="0" dirty="0"/>
              <a:t>, </a:t>
            </a:r>
            <a:endParaRPr lang="en-US" dirty="0"/>
          </a:p>
          <a:p>
            <a:pPr marL="0" indent="0">
              <a:buNone/>
            </a:pPr>
            <a:r>
              <a:rPr lang="en-US" dirty="0"/>
              <a:t>This study suggests a few avenues for future research. </a:t>
            </a:r>
          </a:p>
          <a:p>
            <a:pPr marL="0" indent="0">
              <a:buNone/>
            </a:pPr>
            <a:r>
              <a:rPr lang="en-US" dirty="0">
                <a:latin typeface="Calibri"/>
                <a:ea typeface="Calibri"/>
                <a:cs typeface="Calibri"/>
                <a:sym typeface="Calibri"/>
              </a:rPr>
              <a:t>The image (right) shows Myanmar’s predicted village wealth data, as trained by DHS datasets with basic satellite image processing. Villages with a high predicted wealth value are represented by a green dot, mid-level wealth with a yellow dot, and low-wealth with a red dot. Nightlight luminosity (below) as a predictor of wealth scored lower than a model predicted on daytime images, so only day images were used.</a:t>
            </a:r>
            <a:endParaRPr lang="en-US" dirty="0"/>
          </a:p>
          <a:p>
            <a:r>
              <a:rPr lang="en-US" dirty="0"/>
              <a:t>The accuracy of different poverty measure can also be compared and evaluated. For instance, multi-spectra daytime satellite imagery, single-band nightlight data, and geospatial interpolation such as kriging, can be trained to predict wealth using the DHS and the best performing measures can be used to study aid distribution (working paper). The results of this study are consistent with the author’s work in progress that uses daytime satellite imagery to measure poverty and predict CLD aid per capita in Myanmar. </a:t>
            </a:r>
          </a:p>
          <a:p>
            <a:r>
              <a:rPr lang="en-US" dirty="0"/>
              <a:t>Kriging method accounts for spatial auto correlation between wealth and nightlights.</a:t>
            </a:r>
          </a:p>
          <a:p>
            <a:pPr marL="0" indent="0">
              <a:buNone/>
            </a:pPr>
            <a:endParaRPr dirty="0"/>
          </a:p>
        </p:txBody>
      </p:sp>
    </p:spTree>
    <p:extLst>
      <p:ext uri="{BB962C8B-B14F-4D97-AF65-F5344CB8AC3E}">
        <p14:creationId xmlns:p14="http://schemas.microsoft.com/office/powerpoint/2010/main" val="1267089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defTabSz="931774">
              <a:buClrTx/>
              <a:buSzTx/>
              <a:buNone/>
              <a:defRPr/>
            </a:pPr>
            <a:r>
              <a:rPr lang="ko-KR" altLang="en-US" dirty="0"/>
              <a:t>또한 </a:t>
            </a:r>
            <a:r>
              <a:rPr lang="en-US" altLang="ko-KR" dirty="0" err="1"/>
              <a:t>gio</a:t>
            </a:r>
            <a:r>
              <a:rPr lang="en-US" altLang="ko-KR" dirty="0"/>
              <a:t> </a:t>
            </a:r>
            <a:r>
              <a:rPr lang="en-US" altLang="ko-KR" dirty="0" err="1"/>
              <a:t>tif</a:t>
            </a:r>
            <a:r>
              <a:rPr lang="en-US" altLang="ko-KR" dirty="0"/>
              <a:t> </a:t>
            </a:r>
            <a:r>
              <a:rPr lang="ko-KR" altLang="en-US" dirty="0"/>
              <a:t>이미지 파일에서 </a:t>
            </a:r>
            <a:r>
              <a:rPr lang="en-US" altLang="ko-KR" dirty="0"/>
              <a:t>nightlight</a:t>
            </a:r>
            <a:r>
              <a:rPr lang="en-US" altLang="ko-KR" baseline="0" dirty="0"/>
              <a:t> luminosity</a:t>
            </a:r>
            <a:r>
              <a:rPr lang="ko-KR" altLang="en-US" baseline="0" dirty="0"/>
              <a:t>를 추출하였는데</a:t>
            </a:r>
            <a:r>
              <a:rPr lang="en-US" altLang="ko-KR" baseline="0" dirty="0"/>
              <a:t>, </a:t>
            </a:r>
            <a:r>
              <a:rPr lang="ko-KR" altLang="en-US" baseline="0" dirty="0"/>
              <a:t>과거 수도였던 세 도시의 빛이 밝은 것을 알 수 있습니다</a:t>
            </a:r>
            <a:r>
              <a:rPr lang="en-US" altLang="ko-KR" baseline="0" dirty="0"/>
              <a:t>. </a:t>
            </a:r>
          </a:p>
          <a:p>
            <a:pPr marL="0" indent="0" defTabSz="931774">
              <a:buClrTx/>
              <a:buSzTx/>
              <a:buNone/>
              <a:defRPr/>
            </a:pPr>
            <a:endParaRPr lang="en-US" altLang="ko-KR" baseline="0" dirty="0"/>
          </a:p>
          <a:p>
            <a:pPr marL="0" indent="0" defTabSz="931774">
              <a:buClrTx/>
              <a:buSzTx/>
              <a:buNone/>
              <a:defRPr/>
            </a:pPr>
            <a:r>
              <a:rPr lang="en-US" sz="1100" b="0" i="0" u="none" strike="noStrike" cap="none" dirty="0">
                <a:solidFill>
                  <a:srgbClr val="000000"/>
                </a:solidFill>
                <a:effectLst/>
                <a:latin typeface="Arial"/>
                <a:ea typeface="Arial"/>
                <a:cs typeface="Arial"/>
                <a:sym typeface="Arial"/>
              </a:rPr>
              <a:t>The measurement unit for luminosity is a composite cloud-free radiance value estimated in 15 arc-second (Approximately 463 m) geographic grids with outliers removed and non-lights set to zero. </a:t>
            </a:r>
            <a:endParaRPr lang="en-US" altLang="ko-KR" baseline="0" dirty="0"/>
          </a:p>
          <a:p>
            <a:pPr marL="0" indent="0" defTabSz="931774">
              <a:buClrTx/>
              <a:buSzTx/>
              <a:buNone/>
              <a:defRPr/>
            </a:pPr>
            <a:endParaRPr lang="en-US" dirty="0"/>
          </a:p>
          <a:p>
            <a:pPr marL="0" indent="0" defTabSz="931774">
              <a:buClrTx/>
              <a:buSzTx/>
              <a:buNone/>
              <a:defRPr/>
            </a:pPr>
            <a:r>
              <a:rPr lang="en-US" dirty="0"/>
              <a:t>I measured wealth more than one way, using Satellite image of night lights. NL are measured by a composite radiance value </a:t>
            </a:r>
          </a:p>
          <a:p>
            <a:endParaRPr lang="en-US" dirty="0"/>
          </a:p>
          <a:p>
            <a:pPr marL="0" indent="0" defTabSz="931774">
              <a:buClrTx/>
              <a:buSzTx/>
              <a:buNone/>
              <a:defRPr/>
            </a:pPr>
            <a:r>
              <a:rPr lang="en-US" b="1" dirty="0"/>
              <a:t>Almost all consumption and investment activities in the evening or night require lightening</a:t>
            </a:r>
            <a:r>
              <a:rPr lang="en-US" dirty="0"/>
              <a:t>, and the intensity of night lights can be used as a proxy for economic activity when there is no other measures and they’re globally available and consistent. </a:t>
            </a:r>
          </a:p>
          <a:p>
            <a:endParaRPr lang="en-US" dirty="0"/>
          </a:p>
          <a:p>
            <a:endParaRPr lang="en-US" dirty="0"/>
          </a:p>
          <a:p>
            <a:r>
              <a:rPr lang="en-US" dirty="0"/>
              <a:t>Satellite images of luminosity at night can be used as a proxy for the intensity of economic production in countries with low-quality statistics systems (Donaldson &amp; </a:t>
            </a:r>
            <a:r>
              <a:rPr lang="en-US" dirty="0" err="1"/>
              <a:t>Storeygard</a:t>
            </a:r>
            <a:r>
              <a:rPr lang="en-US" dirty="0"/>
              <a:t>, 2016). Three major cities, Mandalay city, Yangon, and Nay </a:t>
            </a:r>
            <a:r>
              <a:rPr lang="en-US" dirty="0" err="1"/>
              <a:t>Pyi</a:t>
            </a:r>
            <a:r>
              <a:rPr lang="en-US" dirty="0"/>
              <a:t> Taw have the brightest nightlights. Drawn from 2015 and 2016 nighttime raster data, the annual average luminosity values are estimated at the 441 DHS village clusters and 12,282 CLD project villages at various resolutions. I use the resolutions of 5 km by 5 km, 10 km by 10 km, and 2 km for urban and 10 km for rural areas, considering any noise effects present in the data (</a:t>
            </a:r>
            <a:r>
              <a:rPr lang="en-US" dirty="0" err="1"/>
              <a:t>Bruederle</a:t>
            </a:r>
            <a:r>
              <a:rPr lang="en-US" dirty="0"/>
              <a:t> and </a:t>
            </a:r>
            <a:r>
              <a:rPr lang="en-US" dirty="0" err="1"/>
              <a:t>Hodler</a:t>
            </a:r>
            <a:r>
              <a:rPr lang="en-US" dirty="0"/>
              <a:t>, 2017; Doll &amp; Morley 2016). The measurement unit for luminosity is a composite cloud-free radiance value estimated in 15 arc-second (Approximately 463 m) geographic grids with outliers removed and non-lights set to zero. </a:t>
            </a:r>
          </a:p>
          <a:p>
            <a:r>
              <a:rPr lang="en-US" dirty="0"/>
              <a:t>Following Doll &amp; Morley (2016), aggregating up reduces any noise effects present in the data. Some noise is added to the geocoordinates of the center points of DHS clusters by displacing each cluster center point in a random direction and by a random distance of 0-2 km for urban clusters, and 0-5 km for rural clusters, with 1 % of rural clusters displaced by up to 10 km (</a:t>
            </a:r>
            <a:r>
              <a:rPr lang="en-US" dirty="0" err="1"/>
              <a:t>Bruederle</a:t>
            </a:r>
            <a:r>
              <a:rPr lang="en-US" dirty="0"/>
              <a:t> and </a:t>
            </a:r>
            <a:r>
              <a:rPr lang="en-US" dirty="0" err="1"/>
              <a:t>Hodler</a:t>
            </a:r>
            <a:r>
              <a:rPr lang="en-US" dirty="0"/>
              <a:t>, 2017).</a:t>
            </a:r>
          </a:p>
          <a:p>
            <a:endParaRPr lang="en-US" dirty="0"/>
          </a:p>
        </p:txBody>
      </p:sp>
    </p:spTree>
    <p:extLst>
      <p:ext uri="{BB962C8B-B14F-4D97-AF65-F5344CB8AC3E}">
        <p14:creationId xmlns:p14="http://schemas.microsoft.com/office/powerpoint/2010/main" val="1583294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95227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703879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465887" indent="-304121" defTabSz="931774"/>
            <a:endParaRPr lang="en-US"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Haiti (0.31) and another South Asian country, Nepal (0.37).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That is we estimate the out of sample error using the portion of data left out of the fitting procedure. We repeat this k times and our estimate for the out of sample error is the </a:t>
            </a:r>
            <a:r>
              <a:rPr lang="en-US" sz="1100" b="0" i="0" u="none" strike="noStrike" cap="none" dirty="0" err="1">
                <a:solidFill>
                  <a:srgbClr val="000000"/>
                </a:solidFill>
                <a:effectLst/>
                <a:latin typeface="Arial"/>
                <a:ea typeface="Arial"/>
                <a:cs typeface="Arial"/>
                <a:sym typeface="Arial"/>
              </a:rPr>
              <a:t>the</a:t>
            </a:r>
            <a:r>
              <a:rPr lang="en-US" sz="1100" b="0" i="0" u="none" strike="noStrike" cap="none" dirty="0">
                <a:solidFill>
                  <a:srgbClr val="000000"/>
                </a:solidFill>
                <a:effectLst/>
                <a:latin typeface="Arial"/>
                <a:ea typeface="Arial"/>
                <a:cs typeface="Arial"/>
                <a:sym typeface="Arial"/>
              </a:rPr>
              <a:t> average over the k validation runs.</a:t>
            </a:r>
            <a:endParaRPr lang="en-US" dirty="0"/>
          </a:p>
          <a:p>
            <a:r>
              <a:rPr lang="en-US" sz="1100" b="0" i="0" u="none" strike="noStrike" cap="none" dirty="0">
                <a:solidFill>
                  <a:srgbClr val="000000"/>
                </a:solidFill>
                <a:effectLst/>
                <a:latin typeface="Arial"/>
                <a:ea typeface="Arial"/>
                <a:cs typeface="Arial"/>
                <a:sym typeface="Arial"/>
              </a:rPr>
              <a:t>The measurement unit for luminosity is a composite cloud-free radiance value estimated in 15 arc-second (Approximately 463 m) geographic grids with outliers removed and non-lights set to zero.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Nightlight Version 1 VIIRS Day/Night Band rater data, 2015-2016 (Tile 3: 75N /60E) DMSP/OLS Nighttime Light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b="0" i="0" u="none" strike="noStrike" cap="none" dirty="0">
              <a:solidFill>
                <a:srgbClr val="000000"/>
              </a:solidFill>
              <a:effectLst/>
              <a:latin typeface="Arial"/>
              <a:ea typeface="Arial"/>
              <a:cs typeface="Arial"/>
              <a:sym typeface="Arial"/>
            </a:endParaRPr>
          </a:p>
          <a:p>
            <a:endParaRPr lang="en-US" dirty="0"/>
          </a:p>
        </p:txBody>
      </p:sp>
    </p:spTree>
    <p:extLst>
      <p:ext uri="{BB962C8B-B14F-4D97-AF65-F5344CB8AC3E}">
        <p14:creationId xmlns:p14="http://schemas.microsoft.com/office/powerpoint/2010/main" val="5260384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Deterministic vs geo statistical approaches</a:t>
            </a:r>
            <a:r>
              <a:rPr lang="en-US" sz="1100" b="0" i="0" u="none" strike="noStrike" cap="none" baseline="0" dirty="0">
                <a:solidFill>
                  <a:srgbClr val="000000"/>
                </a:solidFill>
                <a:effectLst/>
                <a:latin typeface="Arial"/>
                <a:ea typeface="Arial"/>
                <a:cs typeface="Arial"/>
                <a:sym typeface="Arial"/>
              </a:rPr>
              <a:t> to spatial interpolation</a:t>
            </a:r>
          </a:p>
          <a:p>
            <a:endParaRPr lang="en-US"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Linear interpolation. This method fits a different linear polynomial between each pair of data points for curves, or between sets of three points for surfaces. Linear interpolation (default), where the interpolating surface is C0 continuous.</a:t>
            </a:r>
          </a:p>
          <a:p>
            <a:r>
              <a:rPr lang="en-US" sz="1100" b="0" i="0" u="none" strike="noStrike" cap="none" dirty="0">
                <a:solidFill>
                  <a:srgbClr val="000000"/>
                </a:solidFill>
                <a:effectLst/>
                <a:latin typeface="Arial"/>
                <a:ea typeface="Arial"/>
                <a:cs typeface="Arial"/>
                <a:sym typeface="Arial"/>
              </a:rPr>
              <a:t>Nearest neighbor interpolation. This method sets the value of an interpolated point to the value of the nearest data point. Therefore, this method does not generate any new data points. Nearest-neighbor interpolation, where the interpolating surface is discontinuous.</a:t>
            </a:r>
          </a:p>
          <a:p>
            <a:r>
              <a:rPr lang="en-US" sz="1100" b="0" i="0" u="none" strike="noStrike" cap="none" dirty="0">
                <a:solidFill>
                  <a:srgbClr val="000000"/>
                </a:solidFill>
                <a:effectLst/>
                <a:latin typeface="Arial"/>
                <a:ea typeface="Arial"/>
                <a:cs typeface="Arial"/>
                <a:sym typeface="Arial"/>
              </a:rPr>
              <a:t>Natural-neighbor interpolation, where the interpolating surface is C1 continuous except at the sample points. Smoother</a:t>
            </a:r>
            <a:r>
              <a:rPr lang="en-US" sz="1100" b="0" i="0" u="none" strike="noStrike" cap="none" baseline="0" dirty="0">
                <a:solidFill>
                  <a:srgbClr val="000000"/>
                </a:solidFill>
                <a:effectLst/>
                <a:latin typeface="Arial"/>
                <a:ea typeface="Arial"/>
                <a:cs typeface="Arial"/>
                <a:sym typeface="Arial"/>
              </a:rPr>
              <a:t> interpolation function </a:t>
            </a:r>
            <a:endParaRPr lang="en-US" sz="1100" b="0" i="0" u="none" strike="noStrike" cap="none" dirty="0">
              <a:solidFill>
                <a:srgbClr val="000000"/>
              </a:solidFill>
              <a:effectLst/>
              <a:latin typeface="Arial"/>
              <a:ea typeface="Arial"/>
              <a:cs typeface="Arial"/>
              <a:sym typeface="Arial"/>
            </a:endParaRPr>
          </a:p>
          <a:p>
            <a:r>
              <a:rPr lang="en-US" dirty="0">
                <a:hlinkClick r:id="rId3"/>
              </a:rPr>
              <a:t>https://www.mathworks.com/help/matlab/math/interpolating-scattered-data.html</a:t>
            </a:r>
            <a:endParaRPr lang="en-US" dirty="0"/>
          </a:p>
        </p:txBody>
      </p:sp>
    </p:spTree>
    <p:extLst>
      <p:ext uri="{BB962C8B-B14F-4D97-AF65-F5344CB8AC3E}">
        <p14:creationId xmlns:p14="http://schemas.microsoft.com/office/powerpoint/2010/main" val="20207342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591443f43f_0_0: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591443f43f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lang="en-US" sz="1100" b="0" i="0" u="none" strike="noStrike" cap="none" dirty="0">
              <a:solidFill>
                <a:srgbClr val="000000"/>
              </a:solidFill>
              <a:effectLst/>
              <a:latin typeface="Arial"/>
              <a:ea typeface="Arial"/>
              <a:cs typeface="Arial"/>
              <a:sym typeface="Arial"/>
            </a:endParaRPr>
          </a:p>
          <a:p>
            <a:pPr marL="0" indent="0">
              <a:buNone/>
            </a:pPr>
            <a:r>
              <a:rPr lang="en-US" dirty="0">
                <a:hlinkClick r:id="rId3"/>
              </a:rPr>
              <a:t>https://www.aspexit.com/en/spatial-data-interpolation-tin-idw-kriging-block-kriging-co-kriging-what-are-the-differences/</a:t>
            </a:r>
            <a:endParaRPr lang="en-US" dirty="0"/>
          </a:p>
          <a:p>
            <a:pPr marL="0" indent="0">
              <a:buNone/>
            </a:pPr>
            <a:endParaRPr lang="en-US" sz="1100" b="0" i="0" u="none" strike="noStrike" cap="none" dirty="0">
              <a:solidFill>
                <a:srgbClr val="000000"/>
              </a:solidFill>
              <a:effectLst/>
              <a:latin typeface="Arial"/>
              <a:ea typeface="Arial"/>
              <a:cs typeface="Arial"/>
              <a:sym typeface="Arial"/>
            </a:endParaRPr>
          </a:p>
          <a:p>
            <a:pPr marL="0" indent="0">
              <a:buNone/>
            </a:pPr>
            <a:r>
              <a:rPr lang="en-US" sz="1100" b="0" i="0" u="none" strike="noStrike" cap="none" dirty="0">
                <a:solidFill>
                  <a:srgbClr val="000000"/>
                </a:solidFill>
                <a:effectLst/>
                <a:latin typeface="Arial"/>
                <a:ea typeface="Arial"/>
                <a:cs typeface="Arial"/>
                <a:sym typeface="Arial"/>
              </a:rPr>
              <a:t>Kriging is the most commonly used </a:t>
            </a:r>
            <a:r>
              <a:rPr lang="en-US" sz="1100" b="0" i="0" u="none" strike="noStrike" cap="none" dirty="0" err="1">
                <a:solidFill>
                  <a:srgbClr val="000000"/>
                </a:solidFill>
                <a:effectLst/>
                <a:latin typeface="Arial"/>
                <a:ea typeface="Arial"/>
                <a:cs typeface="Arial"/>
                <a:sym typeface="Arial"/>
              </a:rPr>
              <a:t>geostatistical</a:t>
            </a:r>
            <a:r>
              <a:rPr lang="en-US" sz="1100" b="0" i="0" u="none" strike="noStrike" cap="none" dirty="0">
                <a:solidFill>
                  <a:srgbClr val="000000"/>
                </a:solidFill>
                <a:effectLst/>
                <a:latin typeface="Arial"/>
                <a:ea typeface="Arial"/>
                <a:cs typeface="Arial"/>
                <a:sym typeface="Arial"/>
              </a:rPr>
              <a:t> approach for spatial interpolation. Kriging techniques rely on a spatial model between observations (defined by a </a:t>
            </a:r>
            <a:r>
              <a:rPr lang="en-US" sz="1100" b="0" i="0" u="none" strike="noStrike" cap="none" dirty="0" err="1">
                <a:solidFill>
                  <a:srgbClr val="000000"/>
                </a:solidFill>
                <a:effectLst/>
                <a:latin typeface="Arial"/>
                <a:ea typeface="Arial"/>
                <a:cs typeface="Arial"/>
                <a:sym typeface="Arial"/>
              </a:rPr>
              <a:t>variogram</a:t>
            </a:r>
            <a:r>
              <a:rPr lang="en-US" sz="1100" b="0" i="0" u="none" strike="noStrike" cap="none" dirty="0">
                <a:solidFill>
                  <a:srgbClr val="000000"/>
                </a:solidFill>
                <a:effectLst/>
                <a:latin typeface="Arial"/>
                <a:ea typeface="Arial"/>
                <a:cs typeface="Arial"/>
                <a:sym typeface="Arial"/>
              </a:rPr>
              <a:t>) to predict attribute values at </a:t>
            </a:r>
            <a:r>
              <a:rPr lang="en-US" sz="1100" b="0" i="0" u="none" strike="noStrike" cap="none" dirty="0" err="1">
                <a:solidFill>
                  <a:srgbClr val="000000"/>
                </a:solidFill>
                <a:effectLst/>
                <a:latin typeface="Arial"/>
                <a:ea typeface="Arial"/>
                <a:cs typeface="Arial"/>
                <a:sym typeface="Arial"/>
              </a:rPr>
              <a:t>unsampled</a:t>
            </a:r>
            <a:r>
              <a:rPr lang="en-US" sz="1100" b="0" i="0" u="none" strike="noStrike" cap="none" dirty="0">
                <a:solidFill>
                  <a:srgbClr val="000000"/>
                </a:solidFill>
                <a:effectLst/>
                <a:latin typeface="Arial"/>
                <a:ea typeface="Arial"/>
                <a:cs typeface="Arial"/>
                <a:sym typeface="Arial"/>
              </a:rPr>
              <a:t> locations. One of the specificity of kriging methods is that they do not only consider the distance between observations but they also intend to capture the spatial structure in the data by comparing observations separated by specific spatial distances two at a time.</a:t>
            </a:r>
          </a:p>
          <a:p>
            <a:pPr marL="0" indent="0">
              <a:buNone/>
            </a:pPr>
            <a:endParaRPr lang="en-US" sz="1100" b="0" i="0" u="none" strike="noStrike" cap="none" dirty="0">
              <a:solidFill>
                <a:srgbClr val="000000"/>
              </a:solidFill>
              <a:effectLst/>
              <a:latin typeface="Arial"/>
              <a:ea typeface="Arial"/>
              <a:cs typeface="Arial"/>
              <a:sym typeface="Arial"/>
            </a:endParaRPr>
          </a:p>
          <a:p>
            <a:pPr fontAlgn="base"/>
            <a:r>
              <a:rPr lang="en-US" sz="1100" b="0" i="0" u="none" strike="noStrike" cap="none" dirty="0">
                <a:solidFill>
                  <a:srgbClr val="000000"/>
                </a:solidFill>
                <a:effectLst/>
                <a:latin typeface="Arial"/>
                <a:ea typeface="Arial"/>
                <a:cs typeface="Arial"/>
                <a:sym typeface="Arial"/>
              </a:rPr>
              <a:t>Kriging methods consider that the process that originated the data can be divided into two major components : a deterministic trend (large scale variations) and an </a:t>
            </a:r>
            <a:r>
              <a:rPr lang="en-US" sz="1100" b="0" i="0" u="none" strike="noStrike" cap="none" dirty="0" err="1">
                <a:solidFill>
                  <a:srgbClr val="000000"/>
                </a:solidFill>
                <a:effectLst/>
                <a:latin typeface="Arial"/>
                <a:ea typeface="Arial"/>
                <a:cs typeface="Arial"/>
                <a:sym typeface="Arial"/>
              </a:rPr>
              <a:t>autocorrelated</a:t>
            </a:r>
            <a:r>
              <a:rPr lang="en-US" sz="1100" b="0" i="0" u="none" strike="noStrike" cap="none" dirty="0">
                <a:solidFill>
                  <a:srgbClr val="000000"/>
                </a:solidFill>
                <a:effectLst/>
                <a:latin typeface="Arial"/>
                <a:ea typeface="Arial"/>
                <a:cs typeface="Arial"/>
                <a:sym typeface="Arial"/>
              </a:rPr>
              <a:t> error (the residuals).</a:t>
            </a:r>
          </a:p>
          <a:p>
            <a:pPr fontAlgn="base"/>
            <a:r>
              <a:rPr lang="en-US" sz="1100" b="0" i="1" u="none" strike="noStrike" cap="none" dirty="0">
                <a:solidFill>
                  <a:srgbClr val="000000"/>
                </a:solidFill>
                <a:effectLst/>
                <a:latin typeface="Arial"/>
                <a:ea typeface="Arial"/>
                <a:cs typeface="Arial"/>
                <a:sym typeface="Arial"/>
              </a:rPr>
              <a:t>Z</a:t>
            </a:r>
            <a:r>
              <a:rPr lang="en-US" sz="1100" b="0" i="0" u="none" strike="noStrike" cap="none" dirty="0">
                <a:solidFill>
                  <a:srgbClr val="000000"/>
                </a:solidFill>
                <a:effectLst/>
                <a:latin typeface="Arial"/>
                <a:ea typeface="Arial"/>
                <a:cs typeface="Arial"/>
                <a:sym typeface="Arial"/>
              </a:rPr>
              <a:t>(</a:t>
            </a:r>
            <a:r>
              <a:rPr lang="en-US" sz="1100" b="0" i="1" u="none" strike="noStrike" cap="none" dirty="0">
                <a:solidFill>
                  <a:srgbClr val="000000"/>
                </a:solidFill>
                <a:effectLst/>
                <a:latin typeface="Arial"/>
                <a:ea typeface="Arial"/>
                <a:cs typeface="Arial"/>
                <a:sym typeface="Arial"/>
              </a:rPr>
              <a:t>s</a:t>
            </a:r>
            <a:r>
              <a:rPr lang="en-US" sz="1100" b="0" i="0" u="none" strike="noStrike" cap="none" dirty="0">
                <a:solidFill>
                  <a:srgbClr val="000000"/>
                </a:solidFill>
                <a:effectLst/>
                <a:latin typeface="Arial"/>
                <a:ea typeface="Arial"/>
                <a:cs typeface="Arial"/>
                <a:sym typeface="Arial"/>
              </a:rPr>
              <a:t>)=</a:t>
            </a:r>
            <a:r>
              <a:rPr lang="en-US" sz="1100" b="0" i="1" u="none" strike="noStrike" cap="none" dirty="0">
                <a:solidFill>
                  <a:srgbClr val="000000"/>
                </a:solidFill>
                <a:effectLst/>
                <a:latin typeface="Arial"/>
                <a:ea typeface="Arial"/>
                <a:cs typeface="Arial"/>
                <a:sym typeface="Arial"/>
              </a:rPr>
              <a:t>m (deterministic trend)</a:t>
            </a:r>
            <a:r>
              <a:rPr lang="en-US" sz="1100" b="0" i="0" u="none" strike="noStrike" cap="none" dirty="0">
                <a:solidFill>
                  <a:srgbClr val="000000"/>
                </a:solidFill>
                <a:effectLst/>
                <a:latin typeface="Arial"/>
                <a:ea typeface="Arial"/>
                <a:cs typeface="Arial"/>
                <a:sym typeface="Arial"/>
              </a:rPr>
              <a:t>+</a:t>
            </a:r>
            <a:r>
              <a:rPr lang="en-US" sz="1100" b="0" i="1" u="none" strike="noStrike" cap="none" dirty="0">
                <a:solidFill>
                  <a:srgbClr val="000000"/>
                </a:solidFill>
                <a:effectLst/>
                <a:latin typeface="Arial"/>
                <a:ea typeface="Arial"/>
                <a:cs typeface="Arial"/>
                <a:sym typeface="Arial"/>
              </a:rPr>
              <a:t>e</a:t>
            </a:r>
            <a:r>
              <a:rPr lang="en-US" sz="1100" b="0" i="0" u="none" strike="noStrike" cap="none" dirty="0">
                <a:solidFill>
                  <a:srgbClr val="000000"/>
                </a:solidFill>
                <a:effectLst/>
                <a:latin typeface="Arial"/>
                <a:ea typeface="Arial"/>
                <a:cs typeface="Arial"/>
                <a:sym typeface="Arial"/>
              </a:rPr>
              <a:t>(</a:t>
            </a:r>
            <a:r>
              <a:rPr lang="en-US" sz="1100" b="0" i="1" u="none" strike="noStrike" cap="none" dirty="0">
                <a:solidFill>
                  <a:srgbClr val="000000"/>
                </a:solidFill>
                <a:effectLst/>
                <a:latin typeface="Arial"/>
                <a:ea typeface="Arial"/>
                <a:cs typeface="Arial"/>
                <a:sym typeface="Arial"/>
              </a:rPr>
              <a:t>residual:</a:t>
            </a:r>
            <a:r>
              <a:rPr lang="en-US" sz="1100" b="0" i="1" u="none" strike="noStrike" cap="none" baseline="0" dirty="0">
                <a:solidFill>
                  <a:srgbClr val="000000"/>
                </a:solidFill>
                <a:effectLst/>
                <a:latin typeface="Arial"/>
                <a:ea typeface="Arial"/>
                <a:cs typeface="Arial"/>
                <a:sym typeface="Arial"/>
              </a:rPr>
              <a:t> an auto correlated error</a:t>
            </a:r>
            <a:r>
              <a:rPr lang="en-US" sz="1100" b="0" i="0" u="none" strike="noStrike" cap="none" dirty="0">
                <a:solidFill>
                  <a:srgbClr val="000000"/>
                </a:solidFill>
                <a:effectLst/>
                <a:latin typeface="Arial"/>
                <a:ea typeface="Arial"/>
                <a:cs typeface="Arial"/>
                <a:sym typeface="Arial"/>
              </a:rPr>
              <a:t>)</a:t>
            </a:r>
          </a:p>
          <a:p>
            <a:pPr marL="0" indent="0">
              <a:buNone/>
            </a:pPr>
            <a:r>
              <a:rPr lang="en-US" sz="1100" b="0" i="0" u="none" strike="noStrike" cap="none" dirty="0">
                <a:solidFill>
                  <a:srgbClr val="000000"/>
                </a:solidFill>
                <a:effectLst/>
                <a:latin typeface="Arial"/>
                <a:ea typeface="Arial"/>
                <a:cs typeface="Arial"/>
                <a:sym typeface="Arial"/>
              </a:rPr>
              <a:t>Where Z(s) is the attribute value at the spatial position </a:t>
            </a:r>
            <a:r>
              <a:rPr lang="en-US" sz="1100" b="0" i="1" u="none" strike="noStrike" cap="none" dirty="0">
                <a:solidFill>
                  <a:srgbClr val="000000"/>
                </a:solidFill>
                <a:effectLst/>
                <a:latin typeface="Arial"/>
                <a:ea typeface="Arial"/>
                <a:cs typeface="Arial"/>
                <a:sym typeface="Arial"/>
              </a:rPr>
              <a:t>s</a:t>
            </a:r>
            <a:r>
              <a:rPr lang="en-US" sz="1100" b="0" i="0" u="none" strike="noStrike" cap="none" dirty="0">
                <a:solidFill>
                  <a:srgbClr val="000000"/>
                </a:solidFill>
                <a:effectLst/>
                <a:latin typeface="Arial"/>
                <a:ea typeface="Arial"/>
                <a:cs typeface="Arial"/>
                <a:sym typeface="Arial"/>
              </a:rPr>
              <a:t>, </a:t>
            </a:r>
            <a:r>
              <a:rPr lang="en-US" sz="1100" b="0" i="1" u="none" strike="noStrike" cap="none" dirty="0">
                <a:solidFill>
                  <a:srgbClr val="000000"/>
                </a:solidFill>
                <a:effectLst/>
                <a:latin typeface="Arial"/>
                <a:ea typeface="Arial"/>
                <a:cs typeface="Arial"/>
                <a:sym typeface="Arial"/>
              </a:rPr>
              <a:t>m</a:t>
            </a:r>
            <a:r>
              <a:rPr lang="en-US" sz="1100" b="0" i="0" u="none" strike="noStrike" cap="none" dirty="0">
                <a:solidFill>
                  <a:srgbClr val="000000"/>
                </a:solidFill>
                <a:effectLst/>
                <a:latin typeface="Arial"/>
                <a:ea typeface="Arial"/>
                <a:cs typeface="Arial"/>
                <a:sym typeface="Arial"/>
              </a:rPr>
              <a:t> is the deterministic trend that does not depend on the location </a:t>
            </a:r>
            <a:r>
              <a:rPr lang="en-US" sz="1100" b="0" i="1" u="none" strike="noStrike" cap="none" dirty="0">
                <a:solidFill>
                  <a:srgbClr val="000000"/>
                </a:solidFill>
                <a:effectLst/>
                <a:latin typeface="Arial"/>
                <a:ea typeface="Arial"/>
                <a:cs typeface="Arial"/>
                <a:sym typeface="Arial"/>
              </a:rPr>
              <a:t>s</a:t>
            </a:r>
            <a:r>
              <a:rPr lang="en-US" sz="1100" b="0" i="0" u="none" strike="noStrike" cap="none" dirty="0">
                <a:solidFill>
                  <a:srgbClr val="000000"/>
                </a:solidFill>
                <a:effectLst/>
                <a:latin typeface="Arial"/>
                <a:ea typeface="Arial"/>
                <a:cs typeface="Arial"/>
                <a:sym typeface="Arial"/>
              </a:rPr>
              <a:t> of the observations and e(s) is the </a:t>
            </a:r>
            <a:r>
              <a:rPr lang="en-US" sz="1100" b="0" i="0" u="none" strike="noStrike" cap="none" dirty="0" err="1">
                <a:solidFill>
                  <a:srgbClr val="000000"/>
                </a:solidFill>
                <a:effectLst/>
                <a:latin typeface="Arial"/>
                <a:ea typeface="Arial"/>
                <a:cs typeface="Arial"/>
                <a:sym typeface="Arial"/>
              </a:rPr>
              <a:t>autocorrelated</a:t>
            </a:r>
            <a:r>
              <a:rPr lang="en-US" sz="1100" b="0" i="0" u="none" strike="noStrike" cap="none" dirty="0">
                <a:solidFill>
                  <a:srgbClr val="000000"/>
                </a:solidFill>
                <a:effectLst/>
                <a:latin typeface="Arial"/>
                <a:ea typeface="Arial"/>
                <a:cs typeface="Arial"/>
                <a:sym typeface="Arial"/>
              </a:rPr>
              <a:t> error term (which depends on the spatial position </a:t>
            </a:r>
            <a:r>
              <a:rPr lang="en-US" sz="1100" b="0" i="1" u="none" strike="noStrike" cap="none" dirty="0">
                <a:solidFill>
                  <a:srgbClr val="000000"/>
                </a:solidFill>
                <a:effectLst/>
                <a:latin typeface="Arial"/>
                <a:ea typeface="Arial"/>
                <a:cs typeface="Arial"/>
                <a:sym typeface="Arial"/>
              </a:rPr>
              <a:t>s</a:t>
            </a:r>
            <a:r>
              <a:rPr lang="en-US" sz="1100" b="0" i="0" u="none" strike="noStrike" cap="none" dirty="0">
                <a:solidFill>
                  <a:srgbClr val="000000"/>
                </a:solidFill>
                <a:effectLst/>
                <a:latin typeface="Arial"/>
                <a:ea typeface="Arial"/>
                <a:cs typeface="Arial"/>
                <a:sym typeface="Arial"/>
              </a:rPr>
              <a:t>). Note that the trend is deterministic ! The </a:t>
            </a:r>
            <a:r>
              <a:rPr lang="en-US" sz="1100" b="0" i="0" u="none" strike="noStrike" cap="none" dirty="0" err="1">
                <a:solidFill>
                  <a:srgbClr val="000000"/>
                </a:solidFill>
                <a:effectLst/>
                <a:latin typeface="Arial"/>
                <a:ea typeface="Arial"/>
                <a:cs typeface="Arial"/>
                <a:sym typeface="Arial"/>
              </a:rPr>
              <a:t>variogram</a:t>
            </a:r>
            <a:r>
              <a:rPr lang="en-US" sz="1100" b="0" i="0" u="none" strike="noStrike" cap="none" dirty="0">
                <a:solidFill>
                  <a:srgbClr val="000000"/>
                </a:solidFill>
                <a:effectLst/>
                <a:latin typeface="Arial"/>
                <a:ea typeface="Arial"/>
                <a:cs typeface="Arial"/>
                <a:sym typeface="Arial"/>
              </a:rPr>
              <a:t> is only computed on the residuals which are supposed to exhibit a spatial correlation !</a:t>
            </a:r>
          </a:p>
          <a:p>
            <a:pPr marL="0" indent="0">
              <a:buNone/>
            </a:pPr>
            <a:endParaRPr lang="en-US" sz="1100" b="0" i="0" u="none" strike="noStrike" cap="none" dirty="0">
              <a:solidFill>
                <a:srgbClr val="000000"/>
              </a:solidFill>
              <a:effectLst/>
              <a:latin typeface="Arial"/>
              <a:ea typeface="Arial"/>
              <a:cs typeface="Arial"/>
              <a:sym typeface="Arial"/>
            </a:endParaRPr>
          </a:p>
          <a:p>
            <a:pPr marL="0" indent="0">
              <a:buNone/>
            </a:pPr>
            <a:r>
              <a:rPr lang="en-US" sz="1100" b="0" i="0" u="none" strike="noStrike" cap="none" dirty="0">
                <a:solidFill>
                  <a:srgbClr val="000000"/>
                </a:solidFill>
                <a:effectLst/>
                <a:latin typeface="Arial"/>
                <a:ea typeface="Arial"/>
                <a:cs typeface="Arial"/>
                <a:sym typeface="Arial"/>
              </a:rPr>
              <a:t>The basic idea of kriging is to predict the value of a function at a given point by computing a weighted average of the known values of the function in the neighborhood of the point.</a:t>
            </a:r>
            <a:endParaRPr lang="en" dirty="0"/>
          </a:p>
          <a:p>
            <a:pPr marL="0" indent="0">
              <a:buNone/>
            </a:pPr>
            <a:endParaRPr lang="en" dirty="0"/>
          </a:p>
          <a:p>
            <a:pPr marL="0" indent="0">
              <a:buNone/>
            </a:pPr>
            <a:r>
              <a:rPr lang="en" dirty="0"/>
              <a:t>We also tried spatial interpolation to get predicted wealth index for aid locations.</a:t>
            </a:r>
            <a:br>
              <a:rPr lang="en" dirty="0"/>
            </a:br>
            <a:r>
              <a:rPr lang="en" dirty="0"/>
              <a:t>We used Kriging approach and the model was trained and tested on DHS data, but the performance is not as good as daytime imagery.</a:t>
            </a:r>
            <a:br>
              <a:rPr lang="en" dirty="0"/>
            </a:br>
            <a:r>
              <a:rPr lang="en" dirty="0"/>
              <a:t>The plot shows the correlation of wealth index predicted by daytime imagery and kriging method.</a:t>
            </a:r>
            <a:br>
              <a:rPr lang="en" dirty="0"/>
            </a:br>
            <a:endParaRPr dirty="0"/>
          </a:p>
        </p:txBody>
      </p:sp>
    </p:spTree>
    <p:extLst>
      <p:ext uri="{BB962C8B-B14F-4D97-AF65-F5344CB8AC3E}">
        <p14:creationId xmlns:p14="http://schemas.microsoft.com/office/powerpoint/2010/main" val="36111328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15887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100" dirty="0"/>
              <a:t>Queried the NASA to retrieve satellite images</a:t>
            </a:r>
            <a:endParaRPr lang="en-US" dirty="0"/>
          </a:p>
          <a:p>
            <a:r>
              <a:rPr lang="en-US" dirty="0"/>
              <a:t>Go register for google maps API keys and download 25000 images per day. </a:t>
            </a:r>
          </a:p>
          <a:p>
            <a:r>
              <a:rPr lang="en-US" dirty="0"/>
              <a:t>Each couple years there is new iteration, the state of the art right now is that the company in SF, called planet labs, image every surface every see.</a:t>
            </a:r>
          </a:p>
          <a:p>
            <a:r>
              <a:rPr lang="en-US" dirty="0"/>
              <a:t>Sometimes, those Clouds you can’t actually see the surface. Take picture, use those rapidly changes sat image as new avenue towards measuring changes in wealth</a:t>
            </a:r>
          </a:p>
          <a:p>
            <a:endParaRPr lang="en-US" dirty="0"/>
          </a:p>
          <a:p>
            <a:r>
              <a:rPr lang="en-US" dirty="0"/>
              <a:t>Limitation, fundamental, that raw data source contains enough fundamental variation that allow you to estimate the things you’d like to estimate. </a:t>
            </a:r>
          </a:p>
          <a:p>
            <a:r>
              <a:rPr lang="en-US" dirty="0"/>
              <a:t>Wealth roofing materials, road quality </a:t>
            </a:r>
            <a:r>
              <a:rPr lang="en-US" dirty="0" err="1"/>
              <a:t>etc</a:t>
            </a:r>
            <a:r>
              <a:rPr lang="en-US" dirty="0"/>
              <a:t>, want to measure like whether someone in the hh is sick or under violence, it’s not obvious that you can get it from sat images.  </a:t>
            </a:r>
          </a:p>
          <a:p>
            <a:r>
              <a:rPr lang="en-US" dirty="0"/>
              <a:t>Epidemiology and internal displacement, that requires the unit of aggregation is not spatial – track people over time. </a:t>
            </a:r>
          </a:p>
          <a:p>
            <a:endParaRPr lang="en-US" dirty="0"/>
          </a:p>
          <a:p>
            <a:endParaRPr lang="en-US" dirty="0"/>
          </a:p>
          <a:p>
            <a:endParaRPr lang="en-US" dirty="0"/>
          </a:p>
          <a:p>
            <a:r>
              <a:rPr lang="en-US" dirty="0"/>
              <a:t>1.5 min</a:t>
            </a:r>
          </a:p>
          <a:p>
            <a:endParaRPr lang="en-US" dirty="0"/>
          </a:p>
          <a:p>
            <a:r>
              <a:rPr lang="en-US" dirty="0"/>
              <a:t>NN Estimate village wealth from Satellite imagery, go get sat </a:t>
            </a:r>
            <a:r>
              <a:rPr lang="en-US" dirty="0" err="1"/>
              <a:t>imgery</a:t>
            </a:r>
            <a:r>
              <a:rPr lang="en-US" dirty="0"/>
              <a:t> using google API, we’ll match it with regionally aggregated data from existing hh surveys downloaded from the WB or UN. </a:t>
            </a:r>
          </a:p>
          <a:p>
            <a:endParaRPr lang="en-US" dirty="0"/>
          </a:p>
          <a:p>
            <a:r>
              <a:rPr lang="en-US" dirty="0"/>
              <a:t>Nightlights show variation at higher income levels. Nightlights also have difficulty distinguishing between poor, densely populated areas and wealthy sparsely populated areas. Not using nightlights to estimate per capital consumption.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Regions that have certain very characteristic features are going to be systematically weather or poorer than others.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Look at the Satellite imagery , there are things in the sat imagery that intuitively you might expect to be correlated with the wealth of that region,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How many buildings are there that have very reflective roofing materials, distance to urban areas vary roughly linearly with expenditure and thus better capture variation </a:t>
            </a:r>
            <a:r>
              <a:rPr lang="en-US" sz="1200" b="0" kern="1200" dirty="0" err="1">
                <a:solidFill>
                  <a:schemeClr val="tx1"/>
                </a:solidFill>
                <a:effectLst/>
                <a:latin typeface="+mn-lt"/>
                <a:ea typeface="+mn-ea"/>
                <a:cs typeface="+mn-cs"/>
              </a:rPr>
              <a:t>maong</a:t>
            </a:r>
            <a:r>
              <a:rPr lang="en-US" sz="1200" b="0" kern="1200" dirty="0">
                <a:solidFill>
                  <a:schemeClr val="tx1"/>
                </a:solidFill>
                <a:effectLst/>
                <a:latin typeface="+mn-lt"/>
                <a:ea typeface="+mn-ea"/>
                <a:cs typeface="+mn-cs"/>
              </a:rPr>
              <a:t> poorer clusters.  the roads very well paved, are there dirt roads?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These transfer learning approach do much better in predicting poverty in regions that’re particularly poor. </a:t>
            </a:r>
          </a:p>
          <a:p>
            <a:endParaRPr lang="en-US" dirty="0"/>
          </a:p>
          <a:p>
            <a:r>
              <a:rPr lang="en-US" dirty="0"/>
              <a:t>Day of the images with the days of the survey?</a:t>
            </a:r>
          </a:p>
          <a:p>
            <a:r>
              <a:rPr lang="en-US" dirty="0"/>
              <a:t>Why average of the 30 hh? Mean? Most obvious things to do?</a:t>
            </a:r>
          </a:p>
          <a:p>
            <a:r>
              <a:rPr lang="en-US" dirty="0"/>
              <a:t>Average of 500 , averaging across images</a:t>
            </a:r>
          </a:p>
          <a:p>
            <a:r>
              <a:rPr lang="en-US" dirty="0"/>
              <a:t>Take a short cut.</a:t>
            </a:r>
          </a:p>
          <a:p>
            <a:endParaRPr lang="en-US" dirty="0"/>
          </a:p>
          <a:p>
            <a:r>
              <a:rPr lang="en-US" b="1" dirty="0"/>
              <a:t>This is a field that didn’t exist ; Top econ journals and nature and science is hugely problematic. </a:t>
            </a:r>
          </a:p>
          <a:p>
            <a:endParaRPr lang="en-US" dirty="0"/>
          </a:p>
          <a:p>
            <a:endParaRPr lang="en-US" dirty="0"/>
          </a:p>
          <a:p>
            <a:r>
              <a:rPr lang="en-US" dirty="0"/>
              <a:t>*Satellite approach has several advantages: Global coverage and can be obtained from public sources, Technology is rapidly improving, fewer privacy concerns</a:t>
            </a:r>
          </a:p>
          <a:p>
            <a:r>
              <a:rPr lang="en-US" dirty="0"/>
              <a:t>*Some limitations: Not everything is visible in overhead imagery, Uncertain ability to detect dynamic changes, Some applications require focus on individuals</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Estimate poverty down load that covers the region corresponding to that cluster centroid,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You can imagine and face book have done this. Paved well or poorly paved, Map that with the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NN automatically extract characteristics of these images, Not like how many cars or hh, automimic features that come out of these deep learning algorithms</a:t>
            </a:r>
          </a:p>
          <a:p>
            <a:r>
              <a:rPr lang="en-US" dirty="0"/>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Feature extra, image 400*400 pix=1600 points in that images each has three channels (1600*3=4800), - collapse that into a set of a features, that empirically computer vision researchers have found really summarize a lot of the latent variations in images, you get manageable feature vector say of length of 100-496 matrix that summarize the picture. What that image actually contain. – latent variation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Nice rectangular matrix of 500 observations – one for each of the cluster of hh, - label, average wealth index of all of the 30 hh in that cluster.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Predictor variable extracted from these images automatically – here 10*10 grid images that cover this survey location, each of those images produces 1000 dimensional feature vectors, We have 100 images, Average of the 100 pictures; 1000 average characteristics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Just using nightlights, you do pretty well in regions , informally dark, using the day time imagery gets you a lot better predicted accuracy.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Because you can tell very poor region in satellite imagery in 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Trained deep neural , (train their images to label // cats, optimally predict that, , key features that we use this tasks, empirically work,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Cat and dog – edge detectors, images with sharp lines, some features pick up </a:t>
            </a:r>
            <a:r>
              <a:rPr lang="en-US" sz="1200" b="0" kern="1200" dirty="0" err="1">
                <a:solidFill>
                  <a:schemeClr val="tx1"/>
                </a:solidFill>
                <a:effectLst/>
                <a:latin typeface="+mn-lt"/>
                <a:ea typeface="+mn-ea"/>
                <a:cs typeface="+mn-cs"/>
              </a:rPr>
              <a:t>straighlight</a:t>
            </a:r>
            <a:r>
              <a:rPr lang="en-US" sz="1200" b="0" kern="1200" dirty="0">
                <a:solidFill>
                  <a:schemeClr val="tx1"/>
                </a:solidFill>
                <a:effectLst/>
                <a:latin typeface="+mn-lt"/>
                <a:ea typeface="+mn-ea"/>
                <a:cs typeface="+mn-cs"/>
              </a:rPr>
              <a:t> line or curve line.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Worry about overfitting/ selection bias. But can use regularization , loss function , impose a penalty on the complexity of F. restrictions for smoothness,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The least-squares method; to improve the generalizability of a learned model. Cross-validation, partitioning a sample of data into complementary subsets, </a:t>
            </a:r>
          </a:p>
          <a:p>
            <a:endParaRPr lang="en-US" dirty="0"/>
          </a:p>
          <a:p>
            <a:r>
              <a:rPr lang="en-US" sz="1200" b="1" i="0" kern="1200" dirty="0">
                <a:solidFill>
                  <a:schemeClr val="tx1"/>
                </a:solidFill>
                <a:effectLst/>
                <a:latin typeface="+mn-lt"/>
                <a:ea typeface="+mn-ea"/>
                <a:cs typeface="+mn-cs"/>
              </a:rPr>
              <a:t>Deep learning </a:t>
            </a:r>
            <a:r>
              <a:rPr lang="en-US" sz="1200" b="0" i="0" kern="1200" dirty="0">
                <a:solidFill>
                  <a:schemeClr val="tx1"/>
                </a:solidFill>
                <a:effectLst/>
                <a:latin typeface="+mn-lt"/>
                <a:ea typeface="+mn-ea"/>
                <a:cs typeface="+mn-cs"/>
              </a:rPr>
              <a:t>allows computational models that are composed of multiple processing layers to learn representations of data with multiple levels of abstraction. These methods have dramatically improved the state-of-the-art in speech recognition, visual object recognition, object detection and many other domains such as drug discovery and genomics. Deep learning discovers intricate structure in large data sets by using the backpropagation algorithm to indicate how a machine should change its internal parameters that are used to compute the representation in each layer from the representation in the previous layer. Deep convolutional nets have brought about breakthroughs in processing images, video, speech and audio, whereas recurrent nets have shone light on sequential data such as text and speech.</a:t>
            </a:r>
            <a:endParaRPr lang="en-US" dirty="0"/>
          </a:p>
          <a:p>
            <a:endParaRPr lang="en-US" dirty="0"/>
          </a:p>
        </p:txBody>
      </p:sp>
      <p:sp>
        <p:nvSpPr>
          <p:cNvPr id="4" name="Slide Number Placeholder 3"/>
          <p:cNvSpPr>
            <a:spLocks noGrp="1"/>
          </p:cNvSpPr>
          <p:nvPr>
            <p:ph type="sldNum" sz="quarter" idx="10"/>
          </p:nvPr>
        </p:nvSpPr>
        <p:spPr/>
        <p:txBody>
          <a:bodyPr/>
          <a:lstStyle/>
          <a:p>
            <a:fld id="{C4CA6EFD-3EE4-4D37-98A3-A0FF0C66432A}" type="slidenum">
              <a:rPr lang="en-US" smtClean="0"/>
              <a:t>24</a:t>
            </a:fld>
            <a:endParaRPr lang="en-US" dirty="0"/>
          </a:p>
        </p:txBody>
      </p:sp>
    </p:spTree>
    <p:extLst>
      <p:ext uri="{BB962C8B-B14F-4D97-AF65-F5344CB8AC3E}">
        <p14:creationId xmlns:p14="http://schemas.microsoft.com/office/powerpoint/2010/main" val="25987569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100" dirty="0"/>
              <a:t>Filters/Kernels: Detect important features (edges/ corners, parts/ shapes, positions)</a:t>
            </a:r>
          </a:p>
          <a:p>
            <a:pPr marL="285750" indent="-285750">
              <a:buFont typeface="Arial" panose="020B0604020202020204" pitchFamily="34" charset="0"/>
              <a:buChar char="•"/>
            </a:pPr>
            <a:r>
              <a:rPr lang="en-US" sz="1100" dirty="0"/>
              <a:t>Pooling: Reduce dimensions</a:t>
            </a:r>
          </a:p>
          <a:p>
            <a:pPr marL="285750" indent="-285750">
              <a:buFont typeface="Arial" panose="020B0604020202020204" pitchFamily="34" charset="0"/>
              <a:buChar char="•"/>
            </a:pPr>
            <a:r>
              <a:rPr lang="en-US" sz="1100" dirty="0"/>
              <a:t>Classification: Output layer</a:t>
            </a:r>
          </a:p>
          <a:p>
            <a:r>
              <a:rPr lang="en-US" sz="1100" b="0" i="0" u="none" strike="noStrike" cap="none" dirty="0">
                <a:solidFill>
                  <a:srgbClr val="000000"/>
                </a:solidFill>
                <a:effectLst/>
                <a:latin typeface="Arial"/>
                <a:ea typeface="Arial"/>
                <a:cs typeface="Arial"/>
                <a:sym typeface="Arial"/>
              </a:rPr>
              <a:t>75+80=155</a:t>
            </a:r>
          </a:p>
          <a:p>
            <a:endParaRPr lang="en-US"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Any computer sees an image like array of pixel values </a:t>
            </a:r>
            <a:r>
              <a:rPr lang="en-US" dirty="0">
                <a:hlinkClick r:id="rId3"/>
              </a:rPr>
              <a:t>https://www.videonet9.com/using-neural-networks-for-video-surveillance.html</a:t>
            </a:r>
            <a:endParaRPr lang="en-US"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An output channel of the convolutions is called a </a:t>
            </a:r>
            <a:r>
              <a:rPr lang="en-US" sz="1100" b="1" i="0" u="none" strike="noStrike" cap="none" dirty="0">
                <a:solidFill>
                  <a:srgbClr val="000000"/>
                </a:solidFill>
                <a:effectLst/>
                <a:latin typeface="Arial"/>
                <a:ea typeface="Arial"/>
                <a:cs typeface="Arial"/>
                <a:sym typeface="Arial"/>
              </a:rPr>
              <a:t>feature map</a:t>
            </a:r>
            <a:r>
              <a:rPr lang="en-US" sz="1100" b="0" i="0" u="none" strike="noStrike" cap="none" dirty="0">
                <a:solidFill>
                  <a:srgbClr val="000000"/>
                </a:solidFill>
                <a:effectLst/>
                <a:latin typeface="Arial"/>
                <a:ea typeface="Arial"/>
                <a:cs typeface="Arial"/>
                <a:sym typeface="Arial"/>
              </a:rPr>
              <a:t>. It encodes the presence or absence, and degree of presence of the feature it detects.</a:t>
            </a:r>
            <a:endParaRPr lang="en-US" dirty="0"/>
          </a:p>
          <a:p>
            <a:r>
              <a:rPr lang="en-US" dirty="0" err="1"/>
              <a:t>Relu</a:t>
            </a:r>
            <a:r>
              <a:rPr lang="en-US" dirty="0"/>
              <a:t> (a</a:t>
            </a:r>
            <a:r>
              <a:rPr lang="en-US" baseline="0" dirty="0"/>
              <a:t> RECTIFIED LINEAR UNIT </a:t>
            </a:r>
            <a:r>
              <a:rPr lang="en-US" dirty="0"/>
              <a:t>activation function) decides whether a certain feature is present at a given location in the image. </a:t>
            </a:r>
            <a:r>
              <a:rPr lang="en-US" baseline="0" dirty="0"/>
              <a:t> It is a non-linear activation function</a:t>
            </a:r>
          </a:p>
          <a:p>
            <a:endParaRPr lang="en-US" dirty="0"/>
          </a:p>
        </p:txBody>
      </p:sp>
    </p:spTree>
    <p:extLst>
      <p:ext uri="{BB962C8B-B14F-4D97-AF65-F5344CB8AC3E}">
        <p14:creationId xmlns:p14="http://schemas.microsoft.com/office/powerpoint/2010/main" val="17331537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(edges and corners) that are common to many vision tasks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Regularization Guard</a:t>
            </a:r>
            <a:r>
              <a:rPr lang="en-US" baseline="0" dirty="0"/>
              <a:t> against</a:t>
            </a:r>
            <a:endParaRPr lang="en-US" dirty="0"/>
          </a:p>
          <a:p>
            <a:endParaRPr lang="en-US" dirty="0"/>
          </a:p>
        </p:txBody>
      </p:sp>
    </p:spTree>
    <p:extLst>
      <p:ext uri="{BB962C8B-B14F-4D97-AF65-F5344CB8AC3E}">
        <p14:creationId xmlns:p14="http://schemas.microsoft.com/office/powerpoint/2010/main" val="14589304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58f0fcf043_2_36: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58f0fcf043_2_3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i="0" u="none" strike="noStrike" kern="1200" cap="none" dirty="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kern="1200" cap="none" dirty="0">
                <a:solidFill>
                  <a:schemeClr val="tx1"/>
                </a:solidFill>
                <a:effectLst/>
                <a:latin typeface="Arial"/>
                <a:ea typeface="Arial"/>
                <a:cs typeface="Arial"/>
                <a:sym typeface="Arial"/>
              </a:rPr>
              <a:t>Deep learning </a:t>
            </a:r>
            <a:r>
              <a:rPr lang="en-US" sz="1100" b="0" i="0" u="none" strike="noStrike" kern="1200" cap="none" dirty="0">
                <a:solidFill>
                  <a:schemeClr val="tx1"/>
                </a:solidFill>
                <a:effectLst/>
                <a:latin typeface="Arial"/>
                <a:ea typeface="Arial"/>
                <a:cs typeface="Arial"/>
                <a:sym typeface="Arial"/>
              </a:rPr>
              <a:t>allows computational models that are composed of </a:t>
            </a:r>
            <a:r>
              <a:rPr lang="en-US" sz="1100" b="1" i="0" u="none" strike="noStrike" kern="1200" cap="none" dirty="0">
                <a:solidFill>
                  <a:schemeClr val="tx1"/>
                </a:solidFill>
                <a:effectLst/>
                <a:latin typeface="Arial"/>
                <a:ea typeface="Arial"/>
                <a:cs typeface="Arial"/>
                <a:sym typeface="Arial"/>
              </a:rPr>
              <a:t>multiple processing layers to learn representations of data</a:t>
            </a:r>
            <a:r>
              <a:rPr lang="en-US" sz="1100" b="0" i="0" u="none" strike="noStrike" kern="1200" cap="none" dirty="0">
                <a:solidFill>
                  <a:schemeClr val="tx1"/>
                </a:solidFill>
                <a:effectLst/>
                <a:latin typeface="Arial"/>
                <a:ea typeface="Arial"/>
                <a:cs typeface="Arial"/>
                <a:sym typeface="Arial"/>
              </a:rPr>
              <a:t> with multiple levels of abstraction. These methods have dramatically improved the state-of-the-art in speech recognition, visual object recognition, object detection and many other domains such as drug discovery and genomics. Deep learning discovers intricate structure in large data sets by using the backpropagation algorithm to indicate how a machine should change its internal parameters that are used to compute the representation in each layer from the representation in the previous layer. Deep convolutional nets have brought about breakthroughs in processing images, video, speech and audio, whereas recurrent nets have shone light on sequential data such as text and speech.</a:t>
            </a:r>
            <a:endParaRPr lang="en-US" dirty="0"/>
          </a:p>
          <a:p>
            <a:pPr marL="0" indent="0">
              <a:buNone/>
            </a:pPr>
            <a:endParaRPr dirty="0"/>
          </a:p>
        </p:txBody>
      </p:sp>
    </p:spTree>
    <p:extLst>
      <p:ext uri="{BB962C8B-B14F-4D97-AF65-F5344CB8AC3E}">
        <p14:creationId xmlns:p14="http://schemas.microsoft.com/office/powerpoint/2010/main" val="18710098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601948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ym typeface="Wingdings" panose="05000000000000000000" pitchFamily="2" charset="2"/>
              </a:rPr>
              <a:t>A simple linear regression alone can correlate to wealth</a:t>
            </a:r>
          </a:p>
          <a:p>
            <a:pPr lvl="1"/>
            <a:r>
              <a:rPr lang="en-US" dirty="0">
                <a:sym typeface="Wingdings" panose="05000000000000000000" pitchFamily="2" charset="2"/>
              </a:rPr>
              <a:t>Could be employed by policy makers </a:t>
            </a:r>
          </a:p>
          <a:p>
            <a:endParaRPr lang="en-US" dirty="0"/>
          </a:p>
          <a:p>
            <a:r>
              <a:rPr lang="en-US" dirty="0"/>
              <a:t>52 million </a:t>
            </a:r>
            <a:r>
              <a:rPr lang="en-US" dirty="0" err="1"/>
              <a:t>inidivuals</a:t>
            </a:r>
            <a:r>
              <a:rPr lang="en-US" baseline="0" dirty="0"/>
              <a:t> over 70,000 villages, 441 DHS entries. </a:t>
            </a:r>
            <a:endParaRPr lang="en-US" dirty="0"/>
          </a:p>
        </p:txBody>
      </p:sp>
    </p:spTree>
    <p:extLst>
      <p:ext uri="{BB962C8B-B14F-4D97-AF65-F5344CB8AC3E}">
        <p14:creationId xmlns:p14="http://schemas.microsoft.com/office/powerpoint/2010/main" val="1630579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defTabSz="931774">
              <a:buClrTx/>
              <a:buSzTx/>
              <a:buFontTx/>
              <a:buNone/>
              <a:defRPr/>
            </a:pPr>
            <a:r>
              <a:rPr lang="ko-KR" altLang="en-US" dirty="0"/>
              <a:t>먼저 간단히 제 연구분야를 말씀드리면</a:t>
            </a:r>
            <a:r>
              <a:rPr lang="en-US" altLang="ko-KR" dirty="0"/>
              <a:t>,</a:t>
            </a:r>
            <a:r>
              <a:rPr lang="en-US" altLang="ko-KR" baseline="0" dirty="0"/>
              <a:t> </a:t>
            </a:r>
            <a:r>
              <a:rPr lang="ko-KR" altLang="en-US" baseline="0" dirty="0"/>
              <a:t>저는 박사과정에서 사회복지와 </a:t>
            </a:r>
            <a:r>
              <a:rPr lang="en-US" altLang="ko-KR" baseline="0" dirty="0"/>
              <a:t>Development Engineering </a:t>
            </a:r>
            <a:r>
              <a:rPr lang="ko-KR" altLang="en-US" baseline="0" dirty="0"/>
              <a:t>즉 개발공학을 같이 전공하였고</a:t>
            </a:r>
            <a:r>
              <a:rPr lang="en-US" altLang="ko-KR" baseline="0" dirty="0"/>
              <a:t>, </a:t>
            </a:r>
            <a:r>
              <a:rPr lang="ko-KR" altLang="en-US" baseline="0" dirty="0"/>
              <a:t>데이터 사이언스를 통해서 국제빈곤에 대한 다양한 측정방법을 개발하고</a:t>
            </a:r>
            <a:r>
              <a:rPr lang="en-US" altLang="ko-KR" baseline="0" dirty="0"/>
              <a:t>, </a:t>
            </a:r>
            <a:r>
              <a:rPr lang="ko-KR" altLang="en-US" baseline="0" dirty="0"/>
              <a:t>이를 취약국의 지역개발 정책이라던가</a:t>
            </a:r>
            <a:r>
              <a:rPr lang="en-US" altLang="ko-KR" baseline="0" dirty="0"/>
              <a:t>, </a:t>
            </a:r>
            <a:r>
              <a:rPr lang="ko-KR" altLang="en-US" baseline="0" dirty="0"/>
              <a:t>국제빈곤측정 지표를 개발하는데 사용하는 것이 관심이 있습니다</a:t>
            </a:r>
            <a:r>
              <a:rPr lang="en-US" altLang="ko-KR" baseline="0" dirty="0"/>
              <a:t>. </a:t>
            </a:r>
          </a:p>
          <a:p>
            <a:pPr marL="0" indent="0" defTabSz="931774">
              <a:buClrTx/>
              <a:buSzTx/>
              <a:buFontTx/>
              <a:buNone/>
              <a:defRPr/>
            </a:pPr>
            <a:r>
              <a:rPr lang="ko-KR" altLang="en-US" baseline="0" dirty="0"/>
              <a:t>데이타사이언스는 </a:t>
            </a:r>
            <a:r>
              <a:rPr lang="en-US" altLang="ko-KR" baseline="0" dirty="0"/>
              <a:t>CS</a:t>
            </a:r>
            <a:r>
              <a:rPr lang="ko-KR" altLang="en-US" baseline="0" dirty="0"/>
              <a:t>와 통계적 지식</a:t>
            </a:r>
            <a:r>
              <a:rPr lang="en-US" altLang="ko-KR" baseline="0" dirty="0"/>
              <a:t>, informatics, media </a:t>
            </a:r>
            <a:r>
              <a:rPr lang="ko-KR" altLang="en-US" baseline="0" dirty="0"/>
              <a:t>등이 결합되어 다양한 사회적 현상을 분석하고 이를 문제해결에 활용하는 학문영역이라고도 볼 수 있습니다</a:t>
            </a:r>
            <a:r>
              <a:rPr lang="en-US" altLang="ko-KR" baseline="0" dirty="0"/>
              <a:t>. </a:t>
            </a:r>
            <a:r>
              <a:rPr lang="ko-KR" altLang="en-US" baseline="0" dirty="0"/>
              <a:t>여기서 쓰이는 데이터는 구조화되지 않은 대규모의 데이타이고</a:t>
            </a:r>
            <a:r>
              <a:rPr lang="en-US" altLang="ko-KR" baseline="0" dirty="0"/>
              <a:t>, </a:t>
            </a:r>
            <a:r>
              <a:rPr lang="ko-KR" altLang="en-US" baseline="0" dirty="0"/>
              <a:t>우리는 머신러닝을 통해 익숙하지 않았던 데이터 셋 들의 패턴을 분석하고 예측을 하는데 쓸 수 있으며</a:t>
            </a:r>
            <a:r>
              <a:rPr lang="en-US" altLang="ko-KR" baseline="0" dirty="0"/>
              <a:t>, </a:t>
            </a:r>
            <a:r>
              <a:rPr lang="ko-KR" altLang="en-US" baseline="0" dirty="0"/>
              <a:t>특히 사람의 지능을 모방한 자동화된 결정에 컴퓨터를 활용하는 인공지능을 활용할 수 있습니다</a:t>
            </a:r>
            <a:r>
              <a:rPr lang="en-US" altLang="ko-KR" baseline="0" dirty="0"/>
              <a:t>.</a:t>
            </a:r>
            <a:r>
              <a:rPr lang="ko-KR" altLang="en-US" baseline="0" dirty="0"/>
              <a:t> </a:t>
            </a:r>
            <a:endParaRPr lang="en-US" altLang="ko-KR" baseline="0" dirty="0"/>
          </a:p>
          <a:p>
            <a:pPr marL="0" indent="0" defTabSz="931774">
              <a:buClrTx/>
              <a:buSzTx/>
              <a:buFontTx/>
              <a:buNone/>
              <a:defRPr/>
            </a:pPr>
            <a:endParaRPr lang="en-US" altLang="ko-KR" baseline="0" dirty="0"/>
          </a:p>
          <a:p>
            <a:pPr marL="0" indent="0" defTabSz="931774">
              <a:buClrTx/>
              <a:buSzTx/>
              <a:buFontTx/>
              <a:buNone/>
              <a:defRPr/>
            </a:pPr>
            <a:endParaRPr lang="en-US" altLang="ko-KR" baseline="0" dirty="0"/>
          </a:p>
          <a:p>
            <a:pPr marL="0" indent="0" defTabSz="931774">
              <a:buClrTx/>
              <a:buSzTx/>
              <a:buFontTx/>
              <a:buNone/>
              <a:defRPr/>
            </a:pPr>
            <a:endParaRPr lang="en-US" altLang="ko-KR" dirty="0"/>
          </a:p>
          <a:p>
            <a:pPr marL="0" indent="0" defTabSz="931774">
              <a:buClrTx/>
              <a:buSzTx/>
              <a:buFontTx/>
              <a:buNone/>
              <a:defRPr/>
            </a:pPr>
            <a:endParaRPr lang="en-US" dirty="0"/>
          </a:p>
          <a:p>
            <a:pPr marL="174708" indent="-174708" defTabSz="931774">
              <a:buClrTx/>
              <a:buSzTx/>
              <a:buFontTx/>
              <a:buChar char="-"/>
              <a:defRPr/>
            </a:pPr>
            <a:r>
              <a:rPr lang="en-US" dirty="0"/>
              <a:t>I want to talk about three measurement techniques that help match need and aid.</a:t>
            </a:r>
          </a:p>
          <a:p>
            <a:pPr marL="174708" indent="-174708" defTabSz="931774">
              <a:buClrTx/>
              <a:buSzTx/>
              <a:buFontTx/>
              <a:buChar char="-"/>
              <a:defRPr/>
            </a:pPr>
            <a:r>
              <a:rPr lang="en-US" dirty="0"/>
              <a:t>We can measure poverty in Berkeley from census survey. However suppose that if we want to measure poverty </a:t>
            </a:r>
            <a:r>
              <a:rPr lang="en-US" b="1" dirty="0"/>
              <a:t>at a granular level</a:t>
            </a:r>
            <a:r>
              <a:rPr lang="en-US" dirty="0"/>
              <a:t> within 10 mile radius of the Haviland hall, there won’t be survey data specific to that location. </a:t>
            </a:r>
          </a:p>
          <a:p>
            <a:pPr marL="174708" indent="-174708" defTabSz="931774">
              <a:buClrTx/>
              <a:buSzTx/>
              <a:buFontTx/>
              <a:buChar char="-"/>
              <a:defRPr/>
            </a:pPr>
            <a:r>
              <a:rPr lang="en-US" dirty="0"/>
              <a:t>So we can use other sources like satellite imagery. </a:t>
            </a:r>
          </a:p>
          <a:p>
            <a:pPr marL="174708" indent="-174708" defTabSz="931774">
              <a:buClrTx/>
              <a:buSzTx/>
              <a:buFontTx/>
              <a:buChar char="-"/>
              <a:defRPr/>
            </a:pPr>
            <a:endParaRPr lang="en-US" dirty="0"/>
          </a:p>
          <a:p>
            <a:pPr marL="0" indent="0" defTabSz="931774">
              <a:buClrTx/>
              <a:buSzTx/>
              <a:buNone/>
              <a:defRPr/>
            </a:pPr>
            <a:r>
              <a:rPr lang="en-US" b="1" dirty="0"/>
              <a:t>30 sec</a:t>
            </a:r>
          </a:p>
          <a:p>
            <a:pPr marL="174708" indent="-174708" defTabSz="931774">
              <a:buClrTx/>
              <a:buSzTx/>
              <a:buFontTx/>
              <a:buChar char="-"/>
              <a:defRPr/>
            </a:pPr>
            <a:endParaRPr lang="en-US" dirty="0"/>
          </a:p>
          <a:p>
            <a:pPr marL="174708" indent="-174708" defTabSz="931774">
              <a:buClrTx/>
              <a:buSzTx/>
              <a:buFontTx/>
              <a:buChar char="-"/>
              <a:defRPr/>
            </a:pPr>
            <a:r>
              <a:rPr lang="en-US" dirty="0"/>
              <a:t>technology I want to tell you about is geospatial analysis.</a:t>
            </a:r>
          </a:p>
          <a:p>
            <a:pPr marL="174708" indent="-174708" defTabSz="931774">
              <a:buClrTx/>
              <a:buSzTx/>
              <a:buFontTx/>
              <a:buChar char="-"/>
              <a:defRPr/>
            </a:pPr>
            <a:endParaRPr lang="en-US" dirty="0"/>
          </a:p>
          <a:p>
            <a:pPr marL="174708" indent="-174708" defTabSz="931774">
              <a:buClrTx/>
              <a:buSzTx/>
              <a:buFontTx/>
              <a:buChar char="-"/>
              <a:defRPr/>
            </a:pPr>
            <a:r>
              <a:rPr lang="en-US" dirty="0"/>
              <a:t>What’s so special about spatial analysis?</a:t>
            </a:r>
          </a:p>
          <a:p>
            <a:pPr marL="174708" indent="-174708" defTabSz="931774">
              <a:buClrTx/>
              <a:buSzTx/>
              <a:buFontTx/>
              <a:buChar char="-"/>
              <a:defRPr/>
            </a:pPr>
            <a:r>
              <a:rPr lang="en-US" sz="1200" kern="1200" dirty="0">
                <a:solidFill>
                  <a:schemeClr val="tx1"/>
                </a:solidFill>
                <a:latin typeface="+mn-lt"/>
                <a:ea typeface="+mn-ea"/>
                <a:cs typeface="+mn-cs"/>
              </a:rPr>
              <a:t>Geospatial analysis helps us explore spatial patterning in variables that vary a lot from place to place. Many of us already have incorporated geographic variation into our studies. For example, we look at how different Medicaid policies across state affect the health and financial wellbeing of single mothers and children. Here we treat the state as a homogenous policy space, but for a variable such as toxic gases might have different levels of concentration even between where you and I are sitting. In this case, it might be less useful to look at state or county level differences, but it requires a much finer level of analysis – say by 1 sqm. </a:t>
            </a:r>
          </a:p>
          <a:p>
            <a:pPr marL="174708" indent="-174708" defTabSz="931774">
              <a:buClrTx/>
              <a:buSzTx/>
              <a:buFontTx/>
              <a:buChar char="-"/>
              <a:defRPr/>
            </a:pPr>
            <a:endParaRPr lang="en-US" dirty="0"/>
          </a:p>
          <a:p>
            <a:pPr marL="174708" indent="-174708" defTabSz="931774">
              <a:buClrTx/>
              <a:buSzTx/>
              <a:buFontTx/>
              <a:buChar char="-"/>
              <a:defRPr/>
            </a:pPr>
            <a:r>
              <a:rPr lang="en-US" dirty="0"/>
              <a:t>It can also  be used to estimate the values of some property at locations where there are no samples available. </a:t>
            </a:r>
          </a:p>
          <a:p>
            <a:pPr marL="174708" indent="-174708" defTabSz="931774">
              <a:buClrTx/>
              <a:buSzTx/>
              <a:buFontTx/>
              <a:buChar char="-"/>
              <a:defRPr/>
            </a:pPr>
            <a:r>
              <a:rPr lang="en-US" b="1" dirty="0"/>
              <a:t>Spatial Analysis in aid distribution is beginning to be used in African country context by some authors like Brigg and Findley, but it’s still at a higher administrative level and still in a rudimentary stage. </a:t>
            </a:r>
          </a:p>
          <a:p>
            <a:pPr marL="174708" indent="-174708" defTabSz="931774">
              <a:buClrTx/>
              <a:buSzTx/>
              <a:buFontTx/>
              <a:buChar char="-"/>
              <a:defRPr/>
            </a:pPr>
            <a:endParaRPr lang="en-US" dirty="0"/>
          </a:p>
          <a:p>
            <a:pPr marL="174708" indent="-174708" defTabSz="931774">
              <a:buClrTx/>
              <a:buSzTx/>
              <a:buFontTx/>
              <a:buChar char="-"/>
              <a:defRPr/>
            </a:pPr>
            <a:r>
              <a:rPr lang="en-US" b="1" dirty="0"/>
              <a:t>My goal is to use this technology at much finer level of analysis (using granular data) because my orientation is to look at this model of need and distribution of aid in a small region with no actual data. </a:t>
            </a:r>
          </a:p>
          <a:p>
            <a:pPr marL="174708" indent="-174708" defTabSz="931774">
              <a:buClrTx/>
              <a:buSzTx/>
              <a:buFontTx/>
              <a:buChar char="-"/>
              <a:defRPr/>
            </a:pPr>
            <a:endParaRPr lang="en-US" dirty="0"/>
          </a:p>
          <a:p>
            <a:pPr marL="174708" indent="-174708" defTabSz="931774">
              <a:buClrTx/>
              <a:buSzTx/>
              <a:buFontTx/>
              <a:buChar char="-"/>
              <a:defRPr/>
            </a:pPr>
            <a:r>
              <a:rPr lang="en-US" dirty="0"/>
              <a:t>It helps us explore spatial patterning in variables that varies a lot from place to place. Many of us already have incorporated geographic variation in our studies. For example, we would look at how different Medicaid policy across state affect the health and financial wellbeing of single mother and children. Here we treat state as a homogenous policy space. But for a variable like toxic gases might have different levels of concentration even between the space of where I’m and where you’re. In this case, it might be less useful to look at state or county level difference but it requires much finer level of analysis – say by 1 </a:t>
            </a:r>
            <a:r>
              <a:rPr lang="en-US" dirty="0" err="1"/>
              <a:t>sq</a:t>
            </a:r>
            <a:r>
              <a:rPr lang="en-US" dirty="0"/>
              <a:t> m.  </a:t>
            </a:r>
            <a:br>
              <a:rPr lang="en-US" dirty="0"/>
            </a:br>
            <a:endParaRPr lang="en-US" dirty="0"/>
          </a:p>
          <a:p>
            <a:pPr marL="0" indent="0" defTabSz="931774">
              <a:buClrTx/>
              <a:buSzTx/>
              <a:buNone/>
              <a:defRPr/>
            </a:pPr>
            <a:r>
              <a:rPr lang="en-US" dirty="0"/>
              <a:t>(14)</a:t>
            </a:r>
          </a:p>
          <a:p>
            <a:endParaRPr lang="en-US" dirty="0"/>
          </a:p>
        </p:txBody>
      </p:sp>
      <p:sp>
        <p:nvSpPr>
          <p:cNvPr id="4" name="Slide Number Placeholder 3"/>
          <p:cNvSpPr>
            <a:spLocks noGrp="1"/>
          </p:cNvSpPr>
          <p:nvPr>
            <p:ph type="sldNum" sz="quarter" idx="10"/>
          </p:nvPr>
        </p:nvSpPr>
        <p:spPr/>
        <p:txBody>
          <a:bodyPr lIns="93177" tIns="46589" rIns="93177" bIns="46589"/>
          <a:lstStyle/>
          <a:p>
            <a:pPr algn="r" defTabSz="465887">
              <a:buClrTx/>
            </a:pPr>
            <a:fld id="{C4CA6EFD-3EE4-4D37-98A3-A0FF0C66432A}" type="slidenum">
              <a:rPr lang="en-US" sz="1200" kern="1200">
                <a:solidFill>
                  <a:prstClr val="black"/>
                </a:solidFill>
                <a:latin typeface="Calibri"/>
                <a:ea typeface="+mn-ea"/>
                <a:cs typeface="+mn-cs"/>
              </a:rPr>
              <a:pPr algn="r" defTabSz="465887">
                <a:buClrTx/>
              </a:pPr>
              <a:t>3</a:t>
            </a:fld>
            <a:endParaRPr lang="en-US" sz="1200" kern="1200" dirty="0">
              <a:solidFill>
                <a:prstClr val="black"/>
              </a:solidFill>
              <a:latin typeface="Calibri"/>
              <a:ea typeface="+mn-ea"/>
              <a:cs typeface="+mn-cs"/>
            </a:endParaRPr>
          </a:p>
        </p:txBody>
      </p:sp>
    </p:spTree>
    <p:extLst>
      <p:ext uri="{BB962C8B-B14F-4D97-AF65-F5344CB8AC3E}">
        <p14:creationId xmlns:p14="http://schemas.microsoft.com/office/powerpoint/2010/main" val="34614899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sym typeface="Wingdings" panose="05000000000000000000" pitchFamily="2" charset="2"/>
              </a:rPr>
              <a:t>Small training set with limited DHS dataset</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sym typeface="Wingdings" panose="05000000000000000000" pitchFamily="2" charset="2"/>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sym typeface="Wingdings" panose="05000000000000000000" pitchFamily="2" charset="2"/>
              </a:rPr>
              <a:t>The models developed to predict the wealth of Myanmar’s villages relatively low</a:t>
            </a:r>
          </a:p>
          <a:p>
            <a:endParaRPr lang="en-US" dirty="0"/>
          </a:p>
        </p:txBody>
      </p:sp>
    </p:spTree>
    <p:extLst>
      <p:ext uri="{BB962C8B-B14F-4D97-AF65-F5344CB8AC3E}">
        <p14:creationId xmlns:p14="http://schemas.microsoft.com/office/powerpoint/2010/main" val="11608131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16544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4708" indent="-174708" defTabSz="931774">
              <a:buClrTx/>
              <a:buSzTx/>
              <a:buFontTx/>
              <a:buChar char="-"/>
              <a:defRPr/>
            </a:pPr>
            <a:r>
              <a:rPr lang="ko-KR" altLang="en-US" dirty="0"/>
              <a:t>이러한 새로운 접근법을 통해서</a:t>
            </a:r>
            <a:r>
              <a:rPr lang="ko-KR" altLang="en-US" baseline="0" dirty="0"/>
              <a:t> 모바일이나 인공위성 데이터</a:t>
            </a:r>
            <a:r>
              <a:rPr lang="en-US" altLang="ko-KR" baseline="0" dirty="0"/>
              <a:t>, </a:t>
            </a:r>
            <a:r>
              <a:rPr lang="ko-KR" altLang="en-US" baseline="0" dirty="0"/>
              <a:t>크라우드 소싱을 통해서 기존의 사회 경제적 지표들을 보완할 수 있는 새로운 지표를 만들수가 았습니다</a:t>
            </a:r>
            <a:r>
              <a:rPr lang="en-US" altLang="ko-KR" baseline="0" dirty="0"/>
              <a:t>.</a:t>
            </a:r>
            <a:endParaRPr lang="en-US" altLang="ko-KR" dirty="0"/>
          </a:p>
          <a:p>
            <a:pPr marL="174708" indent="-174708" defTabSz="931774">
              <a:buClrTx/>
              <a:buSzTx/>
              <a:buFontTx/>
              <a:buChar char="-"/>
              <a:defRPr/>
            </a:pPr>
            <a:endParaRPr lang="en-US" dirty="0"/>
          </a:p>
          <a:p>
            <a:pPr marL="174708" indent="-174708" defTabSz="931774">
              <a:buClrTx/>
              <a:buSzTx/>
              <a:buFontTx/>
              <a:buChar char="-"/>
              <a:defRPr/>
            </a:pPr>
            <a:endParaRPr lang="en-US" dirty="0"/>
          </a:p>
          <a:p>
            <a:pPr marL="174708" indent="-174708" defTabSz="931774">
              <a:buClrTx/>
              <a:buSzTx/>
              <a:buFontTx/>
              <a:buChar char="-"/>
              <a:defRPr/>
            </a:pPr>
            <a:r>
              <a:rPr lang="en-US" dirty="0"/>
              <a:t>I want to talk about three measurement techniques that help match need and aid.</a:t>
            </a:r>
          </a:p>
          <a:p>
            <a:pPr marL="174708" indent="-174708" defTabSz="931774">
              <a:buClrTx/>
              <a:buSzTx/>
              <a:buFontTx/>
              <a:buChar char="-"/>
              <a:defRPr/>
            </a:pPr>
            <a:r>
              <a:rPr lang="en-US" dirty="0"/>
              <a:t>We can measure poverty in Berkeley from census survey. However suppose that if we want to measure poverty </a:t>
            </a:r>
            <a:r>
              <a:rPr lang="en-US" b="1" dirty="0"/>
              <a:t>at a granular level</a:t>
            </a:r>
            <a:r>
              <a:rPr lang="en-US" dirty="0"/>
              <a:t> within 10 mile radius of the Haviland hall, there won’t be survey data specific to that location. </a:t>
            </a:r>
          </a:p>
          <a:p>
            <a:pPr marL="174708" indent="-174708" defTabSz="931774">
              <a:buClrTx/>
              <a:buSzTx/>
              <a:buFontTx/>
              <a:buChar char="-"/>
              <a:defRPr/>
            </a:pPr>
            <a:r>
              <a:rPr lang="en-US" dirty="0"/>
              <a:t>So we can use other sources like satellite imagery. </a:t>
            </a:r>
          </a:p>
          <a:p>
            <a:pPr marL="174708" indent="-174708" defTabSz="931774">
              <a:buClrTx/>
              <a:buSzTx/>
              <a:buFontTx/>
              <a:buChar char="-"/>
              <a:defRPr/>
            </a:pPr>
            <a:endParaRPr lang="en-US" dirty="0"/>
          </a:p>
          <a:p>
            <a:pPr marL="0" indent="0" defTabSz="931774">
              <a:buClrTx/>
              <a:buSzTx/>
              <a:buNone/>
              <a:defRPr/>
            </a:pPr>
            <a:r>
              <a:rPr lang="en-US" b="1" dirty="0"/>
              <a:t>30 sec</a:t>
            </a:r>
          </a:p>
          <a:p>
            <a:pPr marL="174708" indent="-174708" defTabSz="931774">
              <a:buClrTx/>
              <a:buSzTx/>
              <a:buFontTx/>
              <a:buChar char="-"/>
              <a:defRPr/>
            </a:pPr>
            <a:endParaRPr lang="en-US" dirty="0"/>
          </a:p>
          <a:p>
            <a:pPr marL="174708" indent="-174708" defTabSz="931774">
              <a:buClrTx/>
              <a:buSzTx/>
              <a:buFontTx/>
              <a:buChar char="-"/>
              <a:defRPr/>
            </a:pPr>
            <a:r>
              <a:rPr lang="en-US" dirty="0"/>
              <a:t>technology I want to tell you about is geospatial analysis.</a:t>
            </a:r>
          </a:p>
          <a:p>
            <a:pPr marL="174708" indent="-174708" defTabSz="931774">
              <a:buClrTx/>
              <a:buSzTx/>
              <a:buFontTx/>
              <a:buChar char="-"/>
              <a:defRPr/>
            </a:pPr>
            <a:endParaRPr lang="en-US" dirty="0"/>
          </a:p>
          <a:p>
            <a:pPr marL="174708" indent="-174708" defTabSz="931774">
              <a:buClrTx/>
              <a:buSzTx/>
              <a:buFontTx/>
              <a:buChar char="-"/>
              <a:defRPr/>
            </a:pPr>
            <a:r>
              <a:rPr lang="en-US" dirty="0"/>
              <a:t>What’s so special about spatial analysis?</a:t>
            </a:r>
          </a:p>
          <a:p>
            <a:pPr marL="174708" indent="-174708" defTabSz="931774">
              <a:buClrTx/>
              <a:buSzTx/>
              <a:buFontTx/>
              <a:buChar char="-"/>
              <a:defRPr/>
            </a:pPr>
            <a:r>
              <a:rPr lang="en-US" sz="1200" kern="1200" dirty="0">
                <a:solidFill>
                  <a:schemeClr val="tx1"/>
                </a:solidFill>
                <a:latin typeface="+mn-lt"/>
                <a:ea typeface="+mn-ea"/>
                <a:cs typeface="+mn-cs"/>
              </a:rPr>
              <a:t>Geospatial analysis helps us explore spatial patterning in variables that vary a lot from place to place. Many of us already have incorporated geographic variation into our studies. For example, we look at how different Medicaid policies across state affect the health and financial wellbeing of single mothers and children. Here we treat the state as a homogenous policy space, but for a variable such as toxic gases might have different levels of concentration even between where you and I are sitting. In this case, it might be less useful to look at state or county level differences, but it requires a much finer level of analysis – say by 1 sqm. </a:t>
            </a:r>
          </a:p>
          <a:p>
            <a:pPr marL="174708" indent="-174708" defTabSz="931774">
              <a:buClrTx/>
              <a:buSzTx/>
              <a:buFontTx/>
              <a:buChar char="-"/>
              <a:defRPr/>
            </a:pPr>
            <a:endParaRPr lang="en-US" dirty="0"/>
          </a:p>
          <a:p>
            <a:pPr marL="174708" indent="-174708" defTabSz="931774">
              <a:buClrTx/>
              <a:buSzTx/>
              <a:buFontTx/>
              <a:buChar char="-"/>
              <a:defRPr/>
            </a:pPr>
            <a:r>
              <a:rPr lang="en-US" dirty="0"/>
              <a:t>It can also  be used to estimate the values of some property at locations where there are no samples available. </a:t>
            </a:r>
          </a:p>
          <a:p>
            <a:pPr marL="174708" indent="-174708" defTabSz="931774">
              <a:buClrTx/>
              <a:buSzTx/>
              <a:buFontTx/>
              <a:buChar char="-"/>
              <a:defRPr/>
            </a:pPr>
            <a:r>
              <a:rPr lang="en-US" b="1" dirty="0"/>
              <a:t>Spatial Analysis in aid distribution is beginning to be used in African country context by some authors like Brigg and Findley, but it’s still at a higher administrative level and still in a rudimentary stage. </a:t>
            </a:r>
          </a:p>
          <a:p>
            <a:pPr marL="174708" indent="-174708" defTabSz="931774">
              <a:buClrTx/>
              <a:buSzTx/>
              <a:buFontTx/>
              <a:buChar char="-"/>
              <a:defRPr/>
            </a:pPr>
            <a:endParaRPr lang="en-US" dirty="0"/>
          </a:p>
          <a:p>
            <a:pPr marL="174708" indent="-174708" defTabSz="931774">
              <a:buClrTx/>
              <a:buSzTx/>
              <a:buFontTx/>
              <a:buChar char="-"/>
              <a:defRPr/>
            </a:pPr>
            <a:r>
              <a:rPr lang="en-US" b="1" dirty="0"/>
              <a:t>My goal is to use this technology at much finer level of analysis (using granular data) because my orientation is to look at this model of need and distribution of aid in a small region with no actual data. </a:t>
            </a:r>
          </a:p>
          <a:p>
            <a:pPr marL="174708" indent="-174708" defTabSz="931774">
              <a:buClrTx/>
              <a:buSzTx/>
              <a:buFontTx/>
              <a:buChar char="-"/>
              <a:defRPr/>
            </a:pPr>
            <a:endParaRPr lang="en-US" dirty="0"/>
          </a:p>
          <a:p>
            <a:pPr marL="174708" indent="-174708" defTabSz="931774">
              <a:buClrTx/>
              <a:buSzTx/>
              <a:buFontTx/>
              <a:buChar char="-"/>
              <a:defRPr/>
            </a:pPr>
            <a:r>
              <a:rPr lang="en-US" dirty="0"/>
              <a:t>It helps us explore spatial patterning in variables that varies a lot from place to place. Many of us already have incorporated geographic variation in our studies. For example, we would look at how different Medicaid policy across state affect the health and financial wellbeing of single mother and children. Here we treat state as a homogenous policy space. But for a variable like toxic gases might have different levels of concentration even between the space of where I’m and where you’re. In this case, it might be less useful to look at state or county level difference but it requires much finer level of analysis – say by 1 </a:t>
            </a:r>
            <a:r>
              <a:rPr lang="en-US" dirty="0" err="1"/>
              <a:t>sq</a:t>
            </a:r>
            <a:r>
              <a:rPr lang="en-US" dirty="0"/>
              <a:t> m.  </a:t>
            </a:r>
            <a:br>
              <a:rPr lang="en-US" dirty="0"/>
            </a:br>
            <a:endParaRPr lang="en-US" dirty="0"/>
          </a:p>
          <a:p>
            <a:pPr marL="0" indent="0" defTabSz="931774">
              <a:buClrTx/>
              <a:buSzTx/>
              <a:buNone/>
              <a:defRPr/>
            </a:pPr>
            <a:r>
              <a:rPr lang="en-US" dirty="0"/>
              <a:t>(14)</a:t>
            </a:r>
          </a:p>
          <a:p>
            <a:endParaRPr lang="en-US" dirty="0"/>
          </a:p>
        </p:txBody>
      </p:sp>
      <p:sp>
        <p:nvSpPr>
          <p:cNvPr id="4" name="Slide Number Placeholder 3"/>
          <p:cNvSpPr>
            <a:spLocks noGrp="1"/>
          </p:cNvSpPr>
          <p:nvPr>
            <p:ph type="sldNum" sz="quarter" idx="10"/>
          </p:nvPr>
        </p:nvSpPr>
        <p:spPr/>
        <p:txBody>
          <a:bodyPr lIns="93177" tIns="46589" rIns="93177" bIns="46589"/>
          <a:lstStyle/>
          <a:p>
            <a:pPr algn="r" defTabSz="465887">
              <a:buClrTx/>
            </a:pPr>
            <a:fld id="{C4CA6EFD-3EE4-4D37-98A3-A0FF0C66432A}" type="slidenum">
              <a:rPr lang="en-US" sz="1200" kern="1200">
                <a:solidFill>
                  <a:prstClr val="black"/>
                </a:solidFill>
                <a:latin typeface="Calibri"/>
                <a:ea typeface="+mn-ea"/>
                <a:cs typeface="+mn-cs"/>
              </a:rPr>
              <a:pPr algn="r" defTabSz="465887">
                <a:buClrTx/>
              </a:pPr>
              <a:t>4</a:t>
            </a:fld>
            <a:endParaRPr lang="en-US" sz="1200" kern="1200" dirty="0">
              <a:solidFill>
                <a:prstClr val="black"/>
              </a:solidFill>
              <a:latin typeface="Calibri"/>
              <a:ea typeface="+mn-ea"/>
              <a:cs typeface="+mn-cs"/>
            </a:endParaRPr>
          </a:p>
        </p:txBody>
      </p:sp>
    </p:spTree>
    <p:extLst>
      <p:ext uri="{BB962C8B-B14F-4D97-AF65-F5344CB8AC3E}">
        <p14:creationId xmlns:p14="http://schemas.microsoft.com/office/powerpoint/2010/main" val="1403177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o-KR" altLang="en-US" dirty="0"/>
              <a:t>이것은 재난재해로 인해 야기되는 이주를 모바일 폰 데이터를 통해 측정하였던 연구의 예인데</a:t>
            </a:r>
            <a:r>
              <a:rPr lang="en-US" altLang="ko-KR" dirty="0"/>
              <a:t>, </a:t>
            </a:r>
            <a:r>
              <a:rPr lang="ko-KR" altLang="en-US" dirty="0"/>
              <a:t>르완다 자기 지역에서 다른 지역으로 전화하는 양을 실시간으로 측정한 것입니다</a:t>
            </a:r>
            <a:r>
              <a:rPr lang="en-US" altLang="ko-KR" dirty="0"/>
              <a:t>. </a:t>
            </a:r>
            <a:r>
              <a:rPr lang="ko-KR" altLang="en-US" dirty="0"/>
              <a:t>혹시 이걸 보시고 왼쪽 아래 </a:t>
            </a:r>
            <a:r>
              <a:rPr lang="en-US" altLang="ko-KR" dirty="0"/>
              <a:t>Lake</a:t>
            </a:r>
            <a:r>
              <a:rPr lang="en-US" altLang="ko-KR" baseline="0" dirty="0"/>
              <a:t> Kivu </a:t>
            </a:r>
            <a:r>
              <a:rPr lang="ko-KR" altLang="en-US" baseline="0" dirty="0"/>
              <a:t>지역에서 </a:t>
            </a:r>
            <a:r>
              <a:rPr lang="ko-KR" altLang="en-US" dirty="0"/>
              <a:t>지진이 일어난 날짜에 대해서 예측하실 수 있을까요</a:t>
            </a:r>
            <a:r>
              <a:rPr lang="en-US" altLang="ko-KR" dirty="0"/>
              <a:t>?</a:t>
            </a:r>
            <a:endParaRPr lang="en-US" dirty="0"/>
          </a:p>
        </p:txBody>
      </p:sp>
    </p:spTree>
    <p:extLst>
      <p:ext uri="{BB962C8B-B14F-4D97-AF65-F5344CB8AC3E}">
        <p14:creationId xmlns:p14="http://schemas.microsoft.com/office/powerpoint/2010/main" val="2395191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4708" indent="-174708" defTabSz="931774">
              <a:buClrTx/>
              <a:buSzTx/>
              <a:buFontTx/>
              <a:buChar char="-"/>
              <a:defRPr/>
            </a:pPr>
            <a:r>
              <a:rPr lang="ko-KR" altLang="en-US" dirty="0"/>
              <a:t>또한 </a:t>
            </a:r>
            <a:r>
              <a:rPr lang="en-US" altLang="ko-KR" dirty="0"/>
              <a:t>ML</a:t>
            </a:r>
            <a:r>
              <a:rPr lang="ko-KR" altLang="en-US" dirty="0"/>
              <a:t>은</a:t>
            </a:r>
            <a:r>
              <a:rPr lang="ko-KR" altLang="en-US" baseline="0" dirty="0"/>
              <a:t> 기존의 </a:t>
            </a:r>
            <a:r>
              <a:rPr lang="en-US" altLang="ko-KR" baseline="0" dirty="0"/>
              <a:t>parametric </a:t>
            </a:r>
            <a:r>
              <a:rPr lang="ko-KR" altLang="en-US" baseline="0" dirty="0"/>
              <a:t>한 분석보다 더 유연하고 </a:t>
            </a:r>
            <a:r>
              <a:rPr lang="en-US" altLang="ko-KR" baseline="0" dirty="0"/>
              <a:t>y hat</a:t>
            </a:r>
            <a:r>
              <a:rPr lang="ko-KR" altLang="en-US" baseline="0" dirty="0"/>
              <a:t>에 대한 예측력이  높습니다</a:t>
            </a:r>
            <a:r>
              <a:rPr lang="en-US" altLang="ko-KR" baseline="0" dirty="0"/>
              <a:t>.</a:t>
            </a:r>
            <a:r>
              <a:rPr lang="ko-KR" altLang="en-US" baseline="0" dirty="0"/>
              <a:t> </a:t>
            </a:r>
            <a:r>
              <a:rPr lang="en-US" altLang="ko-KR" baseline="0" dirty="0"/>
              <a:t>Income y</a:t>
            </a:r>
            <a:r>
              <a:rPr lang="ko-KR" altLang="en-US" baseline="0" dirty="0"/>
              <a:t>는 </a:t>
            </a:r>
            <a:r>
              <a:rPr lang="en-US" altLang="ko-KR" baseline="0" dirty="0" err="1"/>
              <a:t>educatio</a:t>
            </a:r>
            <a:r>
              <a:rPr lang="ko-KR" altLang="en-US" baseline="0" dirty="0"/>
              <a:t>과 </a:t>
            </a:r>
            <a:r>
              <a:rPr lang="en-US" altLang="ko-KR" baseline="0" dirty="0" err="1"/>
              <a:t>seniorit</a:t>
            </a:r>
            <a:r>
              <a:rPr lang="ko-KR" altLang="en-US" baseline="0" dirty="0"/>
              <a:t>의 </a:t>
            </a:r>
            <a:r>
              <a:rPr lang="en-US" altLang="ko-KR" baseline="0" dirty="0"/>
              <a:t>linear </a:t>
            </a:r>
            <a:r>
              <a:rPr lang="en-US" altLang="ko-KR" baseline="0" dirty="0" err="1"/>
              <a:t>combinatio</a:t>
            </a:r>
            <a:r>
              <a:rPr lang="ko-KR" altLang="en-US" baseline="0" dirty="0"/>
              <a:t>이라는 심플한 가정하고 직관적으로 이해하기 쉬운 가정을 하지 않기 때문에</a:t>
            </a:r>
            <a:r>
              <a:rPr lang="en-US" altLang="ko-KR" baseline="0" dirty="0"/>
              <a:t>, </a:t>
            </a:r>
            <a:r>
              <a:rPr lang="ko-KR" altLang="en-US" baseline="0" dirty="0"/>
              <a:t>어떤 변수가 어떤 가중치로 영향을 미쳤는지는 모르지만</a:t>
            </a:r>
            <a:r>
              <a:rPr lang="en-US" altLang="ko-KR" baseline="0" dirty="0"/>
              <a:t>,</a:t>
            </a:r>
            <a:r>
              <a:rPr lang="ko-KR" altLang="en-US" baseline="0" dirty="0"/>
              <a:t> 특정 교육수준과 특정 근속연수 넣었을때 나오는 소득에 대한 예측이 보다 정확합니다</a:t>
            </a:r>
            <a:r>
              <a:rPr lang="en-US" altLang="ko-KR" baseline="0" dirty="0"/>
              <a:t>.</a:t>
            </a:r>
            <a:endParaRPr lang="en-US" altLang="ko-KR" dirty="0"/>
          </a:p>
          <a:p>
            <a:pPr marL="174708" indent="-174708" defTabSz="931774">
              <a:buClrTx/>
              <a:buSzTx/>
              <a:buFontTx/>
              <a:buChar char="-"/>
              <a:defRPr/>
            </a:pPr>
            <a:endParaRPr lang="en-US" dirty="0"/>
          </a:p>
          <a:p>
            <a:pPr marL="174708" indent="-174708" defTabSz="931774">
              <a:buClrTx/>
              <a:buSzTx/>
              <a:buFontTx/>
              <a:buChar char="-"/>
              <a:defRPr/>
            </a:pPr>
            <a:endParaRPr lang="en-US" dirty="0"/>
          </a:p>
          <a:p>
            <a:pPr marL="174708" indent="-174708" defTabSz="931774">
              <a:buClrTx/>
              <a:buSzTx/>
              <a:buFontTx/>
              <a:buChar char="-"/>
              <a:defRPr/>
            </a:pPr>
            <a:r>
              <a:rPr lang="en-US" dirty="0"/>
              <a:t>I want to talk about three measurement techniques that help match need and aid.</a:t>
            </a:r>
          </a:p>
          <a:p>
            <a:pPr marL="174708" indent="-174708" defTabSz="931774">
              <a:buClrTx/>
              <a:buSzTx/>
              <a:buFontTx/>
              <a:buChar char="-"/>
              <a:defRPr/>
            </a:pPr>
            <a:r>
              <a:rPr lang="en-US" dirty="0"/>
              <a:t>We can measure poverty in Berkeley from census survey. However suppose that if we want to measure poverty </a:t>
            </a:r>
            <a:r>
              <a:rPr lang="en-US" b="1" dirty="0"/>
              <a:t>at a granular level</a:t>
            </a:r>
            <a:r>
              <a:rPr lang="en-US" dirty="0"/>
              <a:t> within 10 mile radius of the Haviland hall, there won’t be survey data specific to that location. </a:t>
            </a:r>
          </a:p>
          <a:p>
            <a:pPr marL="174708" indent="-174708" defTabSz="931774">
              <a:buClrTx/>
              <a:buSzTx/>
              <a:buFontTx/>
              <a:buChar char="-"/>
              <a:defRPr/>
            </a:pPr>
            <a:r>
              <a:rPr lang="en-US" dirty="0"/>
              <a:t>So we can use other sources like satellite imagery. </a:t>
            </a:r>
          </a:p>
          <a:p>
            <a:pPr marL="174708" indent="-174708" defTabSz="931774">
              <a:buClrTx/>
              <a:buSzTx/>
              <a:buFontTx/>
              <a:buChar char="-"/>
              <a:defRPr/>
            </a:pPr>
            <a:endParaRPr lang="en-US" dirty="0"/>
          </a:p>
          <a:p>
            <a:pPr marL="0" indent="0" defTabSz="931774">
              <a:buClrTx/>
              <a:buSzTx/>
              <a:buNone/>
              <a:defRPr/>
            </a:pPr>
            <a:r>
              <a:rPr lang="en-US" b="1" dirty="0"/>
              <a:t>30 sec</a:t>
            </a:r>
          </a:p>
          <a:p>
            <a:pPr marL="174708" indent="-174708" defTabSz="931774">
              <a:buClrTx/>
              <a:buSzTx/>
              <a:buFontTx/>
              <a:buChar char="-"/>
              <a:defRPr/>
            </a:pPr>
            <a:endParaRPr lang="en-US" dirty="0"/>
          </a:p>
          <a:p>
            <a:pPr marL="174708" indent="-174708" defTabSz="931774">
              <a:buClrTx/>
              <a:buSzTx/>
              <a:buFontTx/>
              <a:buChar char="-"/>
              <a:defRPr/>
            </a:pPr>
            <a:r>
              <a:rPr lang="en-US" dirty="0"/>
              <a:t>technology I want to tell you about is geospatial analysis.</a:t>
            </a:r>
          </a:p>
          <a:p>
            <a:pPr marL="174708" indent="-174708" defTabSz="931774">
              <a:buClrTx/>
              <a:buSzTx/>
              <a:buFontTx/>
              <a:buChar char="-"/>
              <a:defRPr/>
            </a:pPr>
            <a:endParaRPr lang="en-US" dirty="0"/>
          </a:p>
          <a:p>
            <a:pPr marL="174708" indent="-174708" defTabSz="931774">
              <a:buClrTx/>
              <a:buSzTx/>
              <a:buFontTx/>
              <a:buChar char="-"/>
              <a:defRPr/>
            </a:pPr>
            <a:r>
              <a:rPr lang="en-US" dirty="0"/>
              <a:t>What’s so special about spatial analysis?</a:t>
            </a:r>
          </a:p>
          <a:p>
            <a:pPr marL="174708" indent="-174708" defTabSz="931774">
              <a:buClrTx/>
              <a:buSzTx/>
              <a:buFontTx/>
              <a:buChar char="-"/>
              <a:defRPr/>
            </a:pPr>
            <a:r>
              <a:rPr lang="en-US" sz="1200" kern="1200" dirty="0">
                <a:solidFill>
                  <a:schemeClr val="tx1"/>
                </a:solidFill>
                <a:latin typeface="+mn-lt"/>
                <a:ea typeface="+mn-ea"/>
                <a:cs typeface="+mn-cs"/>
              </a:rPr>
              <a:t>Geospatial analysis helps us explore spatial patterning in variables that vary a lot from place to place. Many of us already have incorporated geographic variation into our studies. For example, we look at how different Medicaid policies across state affect the health and financial wellbeing of single mothers and children. Here we treat the state as a homogenous policy space, but for a variable such as toxic gases might have different levels of concentration even between where you and I are sitting. In this case, it might be less useful to look at state or county level differences, but it requires a much finer level of analysis – say by 1 sqm. </a:t>
            </a:r>
          </a:p>
          <a:p>
            <a:pPr marL="174708" indent="-174708" defTabSz="931774">
              <a:buClrTx/>
              <a:buSzTx/>
              <a:buFontTx/>
              <a:buChar char="-"/>
              <a:defRPr/>
            </a:pPr>
            <a:endParaRPr lang="en-US" dirty="0"/>
          </a:p>
          <a:p>
            <a:pPr marL="174708" indent="-174708" defTabSz="931774">
              <a:buClrTx/>
              <a:buSzTx/>
              <a:buFontTx/>
              <a:buChar char="-"/>
              <a:defRPr/>
            </a:pPr>
            <a:r>
              <a:rPr lang="en-US" dirty="0"/>
              <a:t>It can also  be used to estimate the values of some property at locations where there are no samples available. </a:t>
            </a:r>
          </a:p>
          <a:p>
            <a:pPr marL="174708" indent="-174708" defTabSz="931774">
              <a:buClrTx/>
              <a:buSzTx/>
              <a:buFontTx/>
              <a:buChar char="-"/>
              <a:defRPr/>
            </a:pPr>
            <a:r>
              <a:rPr lang="en-US" b="1" dirty="0"/>
              <a:t>Spatial Analysis in aid distribution is beginning to be used in African country context by some authors like Brigg and Findley, but it’s still at a higher administrative level and still in a rudimentary stage. </a:t>
            </a:r>
          </a:p>
          <a:p>
            <a:pPr marL="174708" indent="-174708" defTabSz="931774">
              <a:buClrTx/>
              <a:buSzTx/>
              <a:buFontTx/>
              <a:buChar char="-"/>
              <a:defRPr/>
            </a:pPr>
            <a:endParaRPr lang="en-US" dirty="0"/>
          </a:p>
          <a:p>
            <a:pPr marL="174708" indent="-174708" defTabSz="931774">
              <a:buClrTx/>
              <a:buSzTx/>
              <a:buFontTx/>
              <a:buChar char="-"/>
              <a:defRPr/>
            </a:pPr>
            <a:r>
              <a:rPr lang="en-US" b="1" dirty="0"/>
              <a:t>My goal is to use this technology at much finer level of analysis (using granular data) because my orientation is to look at this model of need and distribution of aid in a small region with no actual data. </a:t>
            </a:r>
          </a:p>
          <a:p>
            <a:pPr marL="174708" indent="-174708" defTabSz="931774">
              <a:buClrTx/>
              <a:buSzTx/>
              <a:buFontTx/>
              <a:buChar char="-"/>
              <a:defRPr/>
            </a:pPr>
            <a:endParaRPr lang="en-US" dirty="0"/>
          </a:p>
          <a:p>
            <a:pPr marL="174708" indent="-174708" defTabSz="931774">
              <a:buClrTx/>
              <a:buSzTx/>
              <a:buFontTx/>
              <a:buChar char="-"/>
              <a:defRPr/>
            </a:pPr>
            <a:r>
              <a:rPr lang="en-US" dirty="0"/>
              <a:t>It helps us explore spatial patterning in variables that varies a lot from place to place. Many of us already have incorporated geographic variation in our studies. For example, we would look at how different Medicaid policy across state affect the health and financial wellbeing of single mother and children. Here we treat state as a homogenous policy space. But for a variable like toxic gases might have different levels of concentration even between the space of where I’m and where you’re. In this case, it might be less useful to look at state or county level difference but it requires much finer level of analysis – say by 1 </a:t>
            </a:r>
            <a:r>
              <a:rPr lang="en-US" dirty="0" err="1"/>
              <a:t>sq</a:t>
            </a:r>
            <a:r>
              <a:rPr lang="en-US" dirty="0"/>
              <a:t> m.  </a:t>
            </a:r>
            <a:br>
              <a:rPr lang="en-US" dirty="0"/>
            </a:br>
            <a:endParaRPr lang="en-US" dirty="0"/>
          </a:p>
          <a:p>
            <a:pPr marL="0" indent="0" defTabSz="931774">
              <a:buClrTx/>
              <a:buSzTx/>
              <a:buNone/>
              <a:defRPr/>
            </a:pPr>
            <a:r>
              <a:rPr lang="en-US" dirty="0"/>
              <a:t>(14)</a:t>
            </a:r>
          </a:p>
          <a:p>
            <a:endParaRPr lang="en-US" dirty="0"/>
          </a:p>
        </p:txBody>
      </p:sp>
      <p:sp>
        <p:nvSpPr>
          <p:cNvPr id="4" name="Slide Number Placeholder 3"/>
          <p:cNvSpPr>
            <a:spLocks noGrp="1"/>
          </p:cNvSpPr>
          <p:nvPr>
            <p:ph type="sldNum" sz="quarter" idx="10"/>
          </p:nvPr>
        </p:nvSpPr>
        <p:spPr/>
        <p:txBody>
          <a:bodyPr lIns="93177" tIns="46589" rIns="93177" bIns="46589"/>
          <a:lstStyle/>
          <a:p>
            <a:pPr algn="r" defTabSz="465887">
              <a:buClrTx/>
            </a:pPr>
            <a:fld id="{C4CA6EFD-3EE4-4D37-98A3-A0FF0C66432A}" type="slidenum">
              <a:rPr lang="en-US" sz="1200" kern="1200">
                <a:solidFill>
                  <a:prstClr val="black"/>
                </a:solidFill>
                <a:latin typeface="Calibri"/>
                <a:ea typeface="+mn-ea"/>
                <a:cs typeface="+mn-cs"/>
              </a:rPr>
              <a:pPr algn="r" defTabSz="465887">
                <a:buClrTx/>
              </a:pPr>
              <a:t>6</a:t>
            </a:fld>
            <a:endParaRPr lang="en-US" sz="1200" kern="1200" dirty="0">
              <a:solidFill>
                <a:prstClr val="black"/>
              </a:solidFill>
              <a:latin typeface="Calibri"/>
              <a:ea typeface="+mn-ea"/>
              <a:cs typeface="+mn-cs"/>
            </a:endParaRPr>
          </a:p>
        </p:txBody>
      </p:sp>
    </p:spTree>
    <p:extLst>
      <p:ext uri="{BB962C8B-B14F-4D97-AF65-F5344CB8AC3E}">
        <p14:creationId xmlns:p14="http://schemas.microsoft.com/office/powerpoint/2010/main" val="3726167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98d9323e2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98d9323e2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o-KR" altLang="en-US" sz="1200" b="0" kern="1200" dirty="0">
                <a:solidFill>
                  <a:schemeClr val="tx1"/>
                </a:solidFill>
                <a:effectLst/>
                <a:latin typeface="+mn-lt"/>
                <a:ea typeface="+mn-ea"/>
                <a:cs typeface="+mn-cs"/>
              </a:rPr>
              <a:t>예를 들어 이것은 제가 </a:t>
            </a:r>
            <a:r>
              <a:rPr lang="en-US" altLang="ko-KR" sz="1200" b="0" kern="1200" dirty="0">
                <a:solidFill>
                  <a:schemeClr val="tx1"/>
                </a:solidFill>
                <a:effectLst/>
                <a:latin typeface="+mn-lt"/>
                <a:ea typeface="+mn-ea"/>
                <a:cs typeface="+mn-cs"/>
              </a:rPr>
              <a:t>insurance claims </a:t>
            </a:r>
            <a:r>
              <a:rPr lang="ko-KR" altLang="en-US" sz="1200" b="0" kern="1200" dirty="0">
                <a:solidFill>
                  <a:schemeClr val="tx1"/>
                </a:solidFill>
                <a:effectLst/>
                <a:latin typeface="+mn-lt"/>
                <a:ea typeface="+mn-ea"/>
                <a:cs typeface="+mn-cs"/>
              </a:rPr>
              <a:t>데이터를 분석해서 </a:t>
            </a:r>
            <a:r>
              <a:rPr lang="en-US" altLang="ko-KR" sz="1200" b="0" kern="1200" dirty="0">
                <a:solidFill>
                  <a:schemeClr val="tx1"/>
                </a:solidFill>
                <a:effectLst/>
                <a:latin typeface="+mn-lt"/>
                <a:ea typeface="+mn-ea"/>
                <a:cs typeface="+mn-cs"/>
              </a:rPr>
              <a:t>45000 </a:t>
            </a:r>
            <a:r>
              <a:rPr lang="ko-KR" altLang="en-US" sz="1200" b="0" kern="1200" dirty="0">
                <a:solidFill>
                  <a:schemeClr val="tx1"/>
                </a:solidFill>
                <a:effectLst/>
                <a:latin typeface="+mn-lt"/>
                <a:ea typeface="+mn-ea"/>
                <a:cs typeface="+mn-cs"/>
              </a:rPr>
              <a:t>환자의 </a:t>
            </a:r>
            <a:r>
              <a:rPr lang="en-US" altLang="ko-KR" sz="1200" b="0" kern="1200" dirty="0">
                <a:solidFill>
                  <a:schemeClr val="tx1"/>
                </a:solidFill>
                <a:effectLst/>
                <a:latin typeface="+mn-lt"/>
                <a:ea typeface="+mn-ea"/>
                <a:cs typeface="+mn-cs"/>
              </a:rPr>
              <a:t>939 </a:t>
            </a:r>
            <a:r>
              <a:rPr lang="ko-KR" altLang="en-US" sz="1200" b="0" kern="1200" dirty="0">
                <a:solidFill>
                  <a:schemeClr val="tx1"/>
                </a:solidFill>
                <a:effectLst/>
                <a:latin typeface="+mn-lt"/>
                <a:ea typeface="+mn-ea"/>
                <a:cs typeface="+mn-cs"/>
              </a:rPr>
              <a:t>변수를 가지고 병원 재입원률을 계산한 것인데</a:t>
            </a:r>
            <a:r>
              <a:rPr lang="en-US" altLang="ko-KR" sz="1200" b="0" kern="1200" dirty="0">
                <a:solidFill>
                  <a:schemeClr val="tx1"/>
                </a:solidFill>
                <a:effectLst/>
                <a:latin typeface="+mn-lt"/>
                <a:ea typeface="+mn-ea"/>
                <a:cs typeface="+mn-cs"/>
              </a:rPr>
              <a:t>,  </a:t>
            </a:r>
            <a:r>
              <a:rPr lang="ko-KR" altLang="en-US" sz="1200" b="0" kern="1200" dirty="0">
                <a:solidFill>
                  <a:schemeClr val="tx1"/>
                </a:solidFill>
                <a:effectLst/>
                <a:latin typeface="+mn-lt"/>
                <a:ea typeface="+mn-ea"/>
                <a:cs typeface="+mn-cs"/>
              </a:rPr>
              <a:t>기본적인 </a:t>
            </a:r>
            <a:r>
              <a:rPr lang="en-US" altLang="ko-KR" sz="1200" b="0" kern="1200" dirty="0">
                <a:solidFill>
                  <a:schemeClr val="tx1"/>
                </a:solidFill>
                <a:effectLst/>
                <a:latin typeface="+mn-lt"/>
                <a:ea typeface="+mn-ea"/>
                <a:cs typeface="+mn-cs"/>
              </a:rPr>
              <a:t>logistic regression</a:t>
            </a:r>
            <a:r>
              <a:rPr lang="ko-KR" altLang="en-US" sz="1200" b="0" kern="1200" dirty="0">
                <a:solidFill>
                  <a:schemeClr val="tx1"/>
                </a:solidFill>
                <a:effectLst/>
                <a:latin typeface="+mn-lt"/>
                <a:ea typeface="+mn-ea"/>
                <a:cs typeface="+mn-cs"/>
              </a:rPr>
              <a:t>보다 </a:t>
            </a:r>
            <a:r>
              <a:rPr lang="en-US" altLang="ko-KR" sz="1200" b="0" kern="1200" dirty="0">
                <a:solidFill>
                  <a:schemeClr val="tx1"/>
                </a:solidFill>
                <a:effectLst/>
                <a:latin typeface="+mn-lt"/>
                <a:ea typeface="+mn-ea"/>
                <a:cs typeface="+mn-cs"/>
              </a:rPr>
              <a:t>Multilayer</a:t>
            </a:r>
            <a:r>
              <a:rPr lang="en-US" altLang="ko-KR" sz="1200" b="0" kern="1200" baseline="0" dirty="0">
                <a:solidFill>
                  <a:schemeClr val="tx1"/>
                </a:solidFill>
                <a:effectLst/>
                <a:latin typeface="+mn-lt"/>
                <a:ea typeface="+mn-ea"/>
                <a:cs typeface="+mn-cs"/>
              </a:rPr>
              <a:t> perceptron</a:t>
            </a:r>
            <a:r>
              <a:rPr lang="ko-KR" altLang="en-US" sz="1200" b="0" kern="1200" baseline="0" dirty="0">
                <a:solidFill>
                  <a:schemeClr val="tx1"/>
                </a:solidFill>
                <a:effectLst/>
                <a:latin typeface="+mn-lt"/>
                <a:ea typeface="+mn-ea"/>
                <a:cs typeface="+mn-cs"/>
              </a:rPr>
              <a:t>과 같은 </a:t>
            </a:r>
            <a:r>
              <a:rPr lang="en-US" altLang="ko-KR" sz="1200" b="0" kern="1200" dirty="0">
                <a:solidFill>
                  <a:schemeClr val="tx1"/>
                </a:solidFill>
                <a:effectLst/>
                <a:latin typeface="+mn-lt"/>
                <a:ea typeface="+mn-ea"/>
                <a:cs typeface="+mn-cs"/>
              </a:rPr>
              <a:t>ML </a:t>
            </a:r>
            <a:r>
              <a:rPr lang="ko-KR" altLang="en-US" sz="1200" b="0" kern="1200" dirty="0">
                <a:solidFill>
                  <a:schemeClr val="tx1"/>
                </a:solidFill>
                <a:effectLst/>
                <a:latin typeface="+mn-lt"/>
                <a:ea typeface="+mn-ea"/>
                <a:cs typeface="+mn-cs"/>
              </a:rPr>
              <a:t>모형들의 </a:t>
            </a:r>
            <a:r>
              <a:rPr lang="en-US" altLang="ko-KR" sz="1200" b="0" kern="1200" dirty="0">
                <a:solidFill>
                  <a:schemeClr val="tx1"/>
                </a:solidFill>
                <a:effectLst/>
                <a:latin typeface="+mn-lt"/>
                <a:ea typeface="+mn-ea"/>
                <a:cs typeface="+mn-cs"/>
              </a:rPr>
              <a:t>error</a:t>
            </a:r>
            <a:r>
              <a:rPr lang="ko-KR" altLang="en-US" sz="1200" b="0" kern="1200" dirty="0">
                <a:solidFill>
                  <a:schemeClr val="tx1"/>
                </a:solidFill>
                <a:effectLst/>
                <a:latin typeface="+mn-lt"/>
                <a:ea typeface="+mn-ea"/>
                <a:cs typeface="+mn-cs"/>
              </a:rPr>
              <a:t>가 훨씬 작았습니다</a:t>
            </a:r>
            <a:r>
              <a:rPr lang="en-US" altLang="ko-KR" sz="1200" b="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-Precision: true positive</a:t>
            </a:r>
            <a:r>
              <a:rPr lang="en-US" sz="1200" b="0" kern="1200" baseline="0" dirty="0">
                <a:solidFill>
                  <a:schemeClr val="tx1"/>
                </a:solidFill>
                <a:effectLst/>
                <a:latin typeface="+mn-lt"/>
                <a:ea typeface="+mn-ea"/>
                <a:cs typeface="+mn-cs"/>
              </a:rPr>
              <a:t> out of </a:t>
            </a:r>
            <a:r>
              <a:rPr lang="en-US" sz="1200" b="0" kern="1200" dirty="0">
                <a:solidFill>
                  <a:schemeClr val="tx1"/>
                </a:solidFill>
                <a:effectLst/>
                <a:latin typeface="+mn-lt"/>
                <a:ea typeface="+mn-ea"/>
                <a:cs typeface="+mn-cs"/>
              </a:rPr>
              <a:t>all positive // - recall: true positive out of everything that</a:t>
            </a:r>
            <a:r>
              <a:rPr lang="en-US" sz="1200" b="0" kern="1200" baseline="0" dirty="0">
                <a:solidFill>
                  <a:schemeClr val="tx1"/>
                </a:solidFill>
                <a:effectLst/>
                <a:latin typeface="+mn-lt"/>
                <a:ea typeface="+mn-ea"/>
                <a:cs typeface="+mn-cs"/>
              </a:rPr>
              <a:t> should’ve been positive (TP+FN)</a:t>
            </a: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-Methodologically, this new measurement research will build on my pilot neural network models (– a group project comparing six different machine learning approaches – ) </a:t>
            </a:r>
            <a:r>
              <a:rPr lang="en-US" sz="1200" kern="1200" dirty="0">
                <a:solidFill>
                  <a:schemeClr val="tx1"/>
                </a:solidFill>
                <a:effectLst/>
                <a:latin typeface="+mn-lt"/>
                <a:ea typeface="+mn-ea"/>
                <a:cs typeface="+mn-cs"/>
              </a:rPr>
              <a:t>Using a database of health insurance claims data, my colleges and I developed a general model for predicting hospital readmissions of 45000 patients with 939 features based on previous patient data.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Our best model, a simple feed-forward Neural Network </a:t>
            </a:r>
            <a:r>
              <a:rPr lang="en-US" sz="1200" kern="1200" dirty="0">
                <a:solidFill>
                  <a:schemeClr val="tx1"/>
                </a:solidFill>
                <a:effectLst/>
                <a:latin typeface="+mn-lt"/>
                <a:ea typeface="+mn-ea"/>
                <a:cs typeface="+mn-cs"/>
              </a:rPr>
              <a:t>model was correct about 80% of the time when predicting hospital readmissions rate.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Overall the usefulness of this model depends on whether a precision and recall rate is high enough. The savings from giving preventative care to the patients the model selected should outweigh </a:t>
            </a:r>
            <a:r>
              <a:rPr lang="en-US" sz="1200" b="1" kern="1200" dirty="0">
                <a:solidFill>
                  <a:schemeClr val="tx1"/>
                </a:solidFill>
                <a:effectLst/>
                <a:latin typeface="+mn-lt"/>
                <a:ea typeface="+mn-ea"/>
                <a:cs typeface="+mn-cs"/>
              </a:rPr>
              <a:t>the cost of treating the </a:t>
            </a:r>
            <a:r>
              <a:rPr lang="en-US" sz="1200" kern="1200" dirty="0">
                <a:solidFill>
                  <a:schemeClr val="tx1"/>
                </a:solidFill>
                <a:effectLst/>
                <a:latin typeface="+mn-lt"/>
                <a:ea typeface="+mn-ea"/>
                <a:cs typeface="+mn-cs"/>
              </a:rPr>
              <a:t>admitted patients that the model missed.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30 sec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[Not necessary]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Learns a series of matrix multiplications to apply to X to get 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Backpropagation: Algorithm for iteratively improving the prediction of the model by updating the model’s weights based on prediction error (loss)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Backpropagation using Stochastic Gradient Descent (for efficient search weight value fitting)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for our actual model, we found that a simple feed-forward neural network had the best performance by far. (This is likely because of our data’s many features and the complicated relationships between them, since neural nets can capture such things well. It likely outperformed its runner up, the Convolutional Neural Network, because of the fact that CNN’s perform better on data with localized features, for example photos in which the shapes and curves in a particular part of the photo are important, as is their location in the photo.)</a:t>
            </a:r>
          </a:p>
          <a:p>
            <a:r>
              <a:rPr lang="en-US" sz="1200" kern="1200" dirty="0">
                <a:solidFill>
                  <a:schemeClr val="tx1"/>
                </a:solidFill>
                <a:effectLst/>
                <a:latin typeface="+mn-lt"/>
                <a:ea typeface="+mn-ea"/>
                <a:cs typeface="+mn-cs"/>
              </a:rPr>
              <a:t>-Some of our models were able to designate feature importance, including decision tree/random forest and logistic regression. In both cases, the models found the feature RECON_MA_RISK_SCORE_NBR, the medical </a:t>
            </a:r>
            <a:r>
              <a:rPr lang="en-US" sz="1200" b="1" kern="1200" dirty="0">
                <a:solidFill>
                  <a:schemeClr val="tx1"/>
                </a:solidFill>
                <a:effectLst/>
                <a:latin typeface="+mn-lt"/>
                <a:ea typeface="+mn-ea"/>
                <a:cs typeface="+mn-cs"/>
              </a:rPr>
              <a:t>risk score </a:t>
            </a:r>
            <a:r>
              <a:rPr lang="en-US" sz="1200" kern="1200" dirty="0">
                <a:solidFill>
                  <a:schemeClr val="tx1"/>
                </a:solidFill>
                <a:effectLst/>
                <a:latin typeface="+mn-lt"/>
                <a:ea typeface="+mn-ea"/>
                <a:cs typeface="+mn-cs"/>
              </a:rPr>
              <a:t>calculated by CMS, to be significant. As it is a risk score assessment by itself, it makes sense that this feature had the highest correlation with the final output. </a:t>
            </a:r>
          </a:p>
          <a:p>
            <a:r>
              <a:rPr lang="en-US" sz="1200" kern="1200" dirty="0">
                <a:solidFill>
                  <a:schemeClr val="tx1"/>
                </a:solidFill>
                <a:effectLst/>
                <a:latin typeface="+mn-lt"/>
                <a:ea typeface="+mn-ea"/>
                <a:cs typeface="+mn-cs"/>
              </a:rPr>
              <a:t>- # of previous visits, Age is one of the top ten important variables for non-linear classifiers, but not for linear regression. Model 3 identifies more demographic-related characteristics such as living in poverty,  length of residency, and population density.</a:t>
            </a:r>
          </a:p>
          <a:p>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Recently, researchers have attempted to apply machine learning approaches to exploit non-linear information processing for prediction and feature extraction.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lvl="0" indent="0" algn="l" rtl="0">
              <a:spcBef>
                <a:spcPts val="0"/>
              </a:spcBef>
              <a:spcAft>
                <a:spcPts val="0"/>
              </a:spcAft>
              <a:buNone/>
            </a:pPr>
            <a:r>
              <a:rPr lang="en-US" dirty="0"/>
              <a:t>Precision: How many selected items are relevant?</a:t>
            </a:r>
          </a:p>
          <a:p>
            <a:pPr marL="0" lvl="0" indent="0" algn="l" rtl="0">
              <a:spcBef>
                <a:spcPts val="0"/>
              </a:spcBef>
              <a:spcAft>
                <a:spcPts val="0"/>
              </a:spcAft>
              <a:buNone/>
            </a:pPr>
            <a:r>
              <a:rPr lang="en-US" dirty="0"/>
              <a:t>Recall: How many relevant items are selected?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We develop a general model to predict likelihood of admission from previous health claims data, what features of patients are the most important factors for predicting hospital admissions, with the goal of intervening and reducing visits to the hospital?</a:t>
            </a:r>
          </a:p>
          <a:p>
            <a:pPr marL="0" lvl="0" indent="0" algn="l" rtl="0">
              <a:spcBef>
                <a:spcPts val="0"/>
              </a:spcBef>
              <a:spcAft>
                <a:spcPts val="0"/>
              </a:spcAft>
              <a:buNone/>
            </a:pPr>
            <a:r>
              <a:rPr lang="en-US" sz="1200" kern="1200" dirty="0">
                <a:solidFill>
                  <a:schemeClr val="tx1"/>
                </a:solidFill>
                <a:effectLst/>
                <a:latin typeface="+mn-lt"/>
                <a:ea typeface="+mn-ea"/>
                <a:cs typeface="+mn-cs"/>
              </a:rPr>
              <a:t>The dataset was obtained from a business case competition. It is a database of health insurance claims data, with 45,000 U.S. insurance plan members and 939 features, spanning eight quarters from 2014 to 2015.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939 features include our target feature, number of hospital admissions and readmissions in 2016, and other health/medical related features, such as demographics, major diseases diagnosis flags, and medical risk scores (provided by Centre for Medicare Services, used as an insurance premium adjustment factor). Visits to healthcare providers are shown by quarter 2014-15 (8 quarters), along with the reasons for these visits (grouped by diagnosis) and the place/setting (</a:t>
            </a:r>
            <a:r>
              <a:rPr lang="en-US" sz="1200" kern="1200" dirty="0" err="1">
                <a:solidFill>
                  <a:schemeClr val="tx1"/>
                </a:solidFill>
                <a:effectLst/>
                <a:latin typeface="+mn-lt"/>
                <a:ea typeface="+mn-ea"/>
                <a:cs typeface="+mn-cs"/>
              </a:rPr>
              <a:t>eg</a:t>
            </a:r>
            <a:r>
              <a:rPr lang="en-US" sz="1200" kern="1200" dirty="0">
                <a:solidFill>
                  <a:schemeClr val="tx1"/>
                </a:solidFill>
                <a:effectLst/>
                <a:latin typeface="+mn-lt"/>
                <a:ea typeface="+mn-ea"/>
                <a:cs typeface="+mn-cs"/>
              </a:rPr>
              <a:t> doctor office, ambulance </a:t>
            </a:r>
            <a:r>
              <a:rPr lang="en-US" sz="1200" kern="1200" dirty="0" err="1">
                <a:solidFill>
                  <a:schemeClr val="tx1"/>
                </a:solidFill>
                <a:effectLst/>
                <a:latin typeface="+mn-lt"/>
                <a:ea typeface="+mn-ea"/>
                <a:cs typeface="+mn-cs"/>
              </a:rPr>
              <a:t>etc</a:t>
            </a:r>
            <a:r>
              <a:rPr lang="en-US" sz="1200" kern="1200" dirty="0">
                <a:solidFill>
                  <a:schemeClr val="tx1"/>
                </a:solidFill>
                <a:effectLst/>
                <a:latin typeface="+mn-lt"/>
                <a:ea typeface="+mn-ea"/>
                <a:cs typeface="+mn-cs"/>
              </a:rPr>
              <a:t>). Drugs prescribed by year 2014-16 are provided, grouped by therapeutic class (</a:t>
            </a:r>
            <a:r>
              <a:rPr lang="en-US" sz="1200" kern="1200" dirty="0" err="1">
                <a:solidFill>
                  <a:schemeClr val="tx1"/>
                </a:solidFill>
                <a:effectLst/>
                <a:latin typeface="+mn-lt"/>
                <a:ea typeface="+mn-ea"/>
                <a:cs typeface="+mn-cs"/>
              </a:rPr>
              <a:t>eg</a:t>
            </a:r>
            <a:r>
              <a:rPr lang="en-US" sz="1200" kern="1200" dirty="0">
                <a:solidFill>
                  <a:schemeClr val="tx1"/>
                </a:solidFill>
                <a:effectLst/>
                <a:latin typeface="+mn-lt"/>
                <a:ea typeface="+mn-ea"/>
                <a:cs typeface="+mn-cs"/>
              </a:rPr>
              <a:t> vaccines, antibiotics </a:t>
            </a:r>
            <a:r>
              <a:rPr lang="en-US" sz="1200" kern="1200" dirty="0" err="1">
                <a:solidFill>
                  <a:schemeClr val="tx1"/>
                </a:solidFill>
                <a:effectLst/>
                <a:latin typeface="+mn-lt"/>
                <a:ea typeface="+mn-ea"/>
                <a:cs typeface="+mn-cs"/>
              </a:rPr>
              <a:t>etc</a:t>
            </a:r>
            <a:r>
              <a:rPr lang="en-US" sz="1200" kern="1200" dirty="0">
                <a:solidFill>
                  <a:schemeClr val="tx1"/>
                </a:solidFill>
                <a:effectLst/>
                <a:latin typeface="+mn-lt"/>
                <a:ea typeface="+mn-ea"/>
                <a:cs typeface="+mn-cs"/>
              </a:rPr>
              <a:t>). Insurers receive data on pharmacy fairly speedily, but receive hospital claims with a longer delay, hence the different time periods. Features are encoded and a data dictionary is provided.</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After preparing our data, we tried the following models to get the best accuracy and recall rate: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second model I implemented was a simple feed-forward fully connected multi-layer perceptron. This model outperformed the CNN (as suspected) in both recall and F1 score.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173857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58f0fcf043_0_5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58f0fcf043_0_5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defTabSz="931774">
              <a:buClrTx/>
              <a:buSzTx/>
              <a:buFont typeface="Arial" panose="020B0604020202020204" pitchFamily="34" charset="0"/>
              <a:buNone/>
              <a:defRPr/>
            </a:pPr>
            <a:r>
              <a:rPr lang="ko-KR" altLang="en-US" b="0" dirty="0"/>
              <a:t>저는 이런 기법을 활용해서 빈곤을 측정하는데 관심이  있고</a:t>
            </a:r>
            <a:r>
              <a:rPr lang="en-US" altLang="ko-KR" b="0" dirty="0"/>
              <a:t>, </a:t>
            </a:r>
            <a:r>
              <a:rPr lang="ko-KR" altLang="en-US" b="0" dirty="0"/>
              <a:t>특히 취약국과 같이 내전이</a:t>
            </a:r>
            <a:r>
              <a:rPr lang="ko-KR" altLang="en-US" b="0" baseline="0" dirty="0"/>
              <a:t> 빈번하고</a:t>
            </a:r>
            <a:r>
              <a:rPr lang="en-US" altLang="ko-KR" b="0" baseline="0" dirty="0"/>
              <a:t>, </a:t>
            </a:r>
            <a:r>
              <a:rPr lang="ko-KR" altLang="en-US" b="0" baseline="0" dirty="0"/>
              <a:t>인구의 강제이주로 인해 인구조사나 가구방문 서베이를 하기가 훨씬 더 어려운 곳은 신뢰할 만하고 시의적절한 데이터가 부족하여 이러한 대안적인 방법론이 유용할 것으로 보입니다</a:t>
            </a:r>
            <a:r>
              <a:rPr lang="en-US" altLang="ko-KR" b="0" baseline="0" dirty="0"/>
              <a:t>. </a:t>
            </a:r>
          </a:p>
          <a:p>
            <a:pPr marL="0" indent="0" defTabSz="931774">
              <a:buClrTx/>
              <a:buSzTx/>
              <a:buFont typeface="Arial" panose="020B0604020202020204" pitchFamily="34" charset="0"/>
              <a:buNone/>
              <a:defRPr/>
            </a:pPr>
            <a:endParaRPr lang="en-US" b="1" dirty="0"/>
          </a:p>
          <a:p>
            <a:pPr marL="232943" indent="-232943" defTabSz="931774">
              <a:buClrTx/>
              <a:buSzTx/>
              <a:buFont typeface="Arial" panose="020B0604020202020204" pitchFamily="34" charset="0"/>
              <a:buAutoNum type="arabicParenR"/>
              <a:defRPr/>
            </a:pPr>
            <a:r>
              <a:rPr lang="en-US" b="1" dirty="0"/>
              <a:t>Poverty</a:t>
            </a:r>
            <a:r>
              <a:rPr lang="en-US" dirty="0"/>
              <a:t> is deepening around the world, and </a:t>
            </a:r>
            <a:r>
              <a:rPr lang="en-US" b="1" dirty="0"/>
              <a:t>development a</a:t>
            </a:r>
            <a:r>
              <a:rPr lang="en-US" sz="1000" b="1" dirty="0"/>
              <a:t>id </a:t>
            </a:r>
            <a:r>
              <a:rPr lang="en-US" sz="1000" dirty="0"/>
              <a:t>from advanced countries  to developing countries has a great potential to combat global poverty when targeting areas of concentrated need.</a:t>
            </a:r>
            <a:endParaRPr lang="en-US" sz="1000" b="1" dirty="0"/>
          </a:p>
          <a:p>
            <a:pPr marL="232943" indent="-232943" defTabSz="931774">
              <a:buClrTx/>
              <a:buSzTx/>
              <a:buFont typeface="Arial" panose="020B0604020202020204" pitchFamily="34" charset="0"/>
              <a:buAutoNum type="arabicParenR"/>
              <a:defRPr/>
            </a:pPr>
            <a:r>
              <a:rPr lang="en-US" sz="1000" b="1" dirty="0"/>
              <a:t>However, </a:t>
            </a:r>
            <a:r>
              <a:rPr lang="en-US" sz="1000" dirty="0"/>
              <a:t>even in a world riddled with poverty, nearly every gov and aid agency struggle with the issue of finding the poor and pinpointing areas of greatest need. </a:t>
            </a:r>
          </a:p>
          <a:p>
            <a:pPr marL="232943" indent="-232943" defTabSz="931774">
              <a:buClrTx/>
              <a:buSzTx/>
              <a:buFont typeface="Arial" panose="020B0604020202020204" pitchFamily="34" charset="0"/>
              <a:buAutoNum type="arabicParenR"/>
              <a:defRPr/>
            </a:pPr>
            <a:r>
              <a:rPr lang="en-US" sz="1000" b="1" dirty="0"/>
              <a:t>In some developing countries</a:t>
            </a:r>
            <a:r>
              <a:rPr lang="en-US" sz="1000" dirty="0"/>
              <a:t>, no standard decennial census collected. In Lebanon, it’s been about 70 years since the last census </a:t>
            </a:r>
          </a:p>
          <a:p>
            <a:pPr marL="232943" indent="-232943" defTabSz="931774">
              <a:buClrTx/>
              <a:buSzTx/>
              <a:buFont typeface="Arial" panose="020B0604020202020204" pitchFamily="34" charset="0"/>
              <a:buAutoNum type="arabicParenR"/>
              <a:defRPr/>
            </a:pPr>
            <a:r>
              <a:rPr lang="en-US" sz="1000" dirty="0"/>
              <a:t>Particularly, </a:t>
            </a:r>
            <a:r>
              <a:rPr lang="en-US" sz="1000" b="1" dirty="0"/>
              <a:t>fragile </a:t>
            </a:r>
            <a:r>
              <a:rPr lang="en-US" sz="1000" dirty="0"/>
              <a:t>and conflict-prone contexts with on-going civil strife and armed conflicts pose a significant challenges </a:t>
            </a:r>
            <a:r>
              <a:rPr lang="en-US" sz="1000" b="1" dirty="0"/>
              <a:t>in locating those in need.</a:t>
            </a:r>
          </a:p>
          <a:p>
            <a:pPr marL="232943" indent="-232943" defTabSz="931774">
              <a:buClrTx/>
              <a:buSzTx/>
              <a:buFont typeface="Arial" panose="020B0604020202020204" pitchFamily="34" charset="0"/>
              <a:buAutoNum type="arabicParenR"/>
              <a:defRPr/>
            </a:pPr>
            <a:r>
              <a:rPr lang="en-US" sz="1000" dirty="0"/>
              <a:t>Relatively few aid determinant studies exist</a:t>
            </a:r>
          </a:p>
          <a:p>
            <a:pPr marL="232943" indent="-232943" defTabSz="931774">
              <a:buClrTx/>
              <a:buSzTx/>
              <a:buFont typeface="Arial" panose="020B0604020202020204" pitchFamily="34" charset="0"/>
              <a:buAutoNum type="arabicParenR"/>
              <a:defRPr/>
            </a:pPr>
            <a:r>
              <a:rPr lang="en-US" sz="1000" dirty="0"/>
              <a:t>But we don’t want to throw a dart in the dark but maximize the use of what’s available. </a:t>
            </a:r>
          </a:p>
          <a:p>
            <a:pPr marL="232943" indent="-232943" defTabSz="931774">
              <a:buClrTx/>
              <a:buSzTx/>
              <a:buFont typeface="Arial" panose="020B0604020202020204" pitchFamily="34" charset="0"/>
              <a:buAutoNum type="arabicParenR"/>
              <a:defRPr/>
            </a:pPr>
            <a:endParaRPr lang="en-US" sz="1000" b="1" dirty="0"/>
          </a:p>
          <a:p>
            <a:pPr marL="232943" indent="-232943" defTabSz="931774">
              <a:buClrTx/>
              <a:buSzTx/>
              <a:buFont typeface="Arial" panose="020B0604020202020204" pitchFamily="34" charset="0"/>
              <a:buAutoNum type="arabicParenR"/>
              <a:defRPr/>
            </a:pPr>
            <a:r>
              <a:rPr lang="en-US" sz="1000" b="1" dirty="0"/>
              <a:t>1.50</a:t>
            </a:r>
          </a:p>
          <a:p>
            <a:pPr marL="232943" indent="-232943" defTabSz="931774">
              <a:buClrTx/>
              <a:buSzTx/>
              <a:buFont typeface="Arial" panose="020B0604020202020204" pitchFamily="34" charset="0"/>
              <a:buAutoNum type="arabicParenR"/>
              <a:defRPr/>
            </a:pPr>
            <a:endParaRPr lang="en-US" sz="1000" b="1" dirty="0"/>
          </a:p>
          <a:p>
            <a:pPr marL="232943" indent="-232943" defTabSz="931774">
              <a:buClrTx/>
              <a:buSzTx/>
              <a:buFont typeface="Arial" panose="020B0604020202020204" pitchFamily="34" charset="0"/>
              <a:buAutoNum type="arabicParenR"/>
              <a:defRPr/>
            </a:pPr>
            <a:endParaRPr lang="en-US" sz="1000" b="1" dirty="0"/>
          </a:p>
          <a:p>
            <a:pPr marL="232943" indent="-232943" defTabSz="931774">
              <a:buClrTx/>
              <a:buSzTx/>
              <a:buFont typeface="Arial" panose="020B0604020202020204" pitchFamily="34" charset="0"/>
              <a:buAutoNum type="arabicParenR"/>
              <a:defRPr/>
            </a:pPr>
            <a:endParaRPr lang="en-US" sz="1000" b="1" dirty="0"/>
          </a:p>
          <a:p>
            <a:pPr marL="232943" indent="-232943" defTabSz="931774">
              <a:buClrTx/>
              <a:buSzTx/>
              <a:buFont typeface="Arial" panose="020B0604020202020204" pitchFamily="34" charset="0"/>
              <a:buAutoNum type="arabicParenR"/>
              <a:defRPr/>
            </a:pPr>
            <a:r>
              <a:rPr lang="en-US" sz="1000" b="1" dirty="0"/>
              <a:t>analyze </a:t>
            </a:r>
            <a:r>
              <a:rPr lang="en-US" sz="1000" dirty="0"/>
              <a:t>subnational characteristics because as many of us know data at the lower administrative level is often unavailable or uncertain, and undermine our ability to shape resource allocation.</a:t>
            </a:r>
          </a:p>
          <a:p>
            <a:pPr marL="232943" indent="-232943" defTabSz="931774">
              <a:buClrTx/>
              <a:buSzTx/>
              <a:buFont typeface="Arial" panose="020B0604020202020204" pitchFamily="34" charset="0"/>
              <a:buAutoNum type="arabicParenR"/>
              <a:defRPr/>
            </a:pPr>
            <a:endParaRPr lang="en-US" sz="1000" dirty="0"/>
          </a:p>
          <a:p>
            <a:pPr marL="232943" indent="-232943" defTabSz="931774">
              <a:buClrTx/>
              <a:buSzTx/>
              <a:buFont typeface="Arial" panose="020B0604020202020204" pitchFamily="34" charset="0"/>
              <a:buAutoNum type="arabicParenR"/>
              <a:defRPr/>
            </a:pPr>
            <a:r>
              <a:rPr lang="en-US" sz="1000" dirty="0"/>
              <a:t> Where in Kigali should the Rwandan health ministry place a new health clinic? Where should be place a social service agency that minimize the cost of transportation for the poorest hh in Camden? All these decisions require (not just knowing the magnitude of poverty but) pinpointing areas of greatest need.  </a:t>
            </a:r>
          </a:p>
          <a:p>
            <a:pPr marL="232943" indent="-232943" defTabSz="931774">
              <a:buClrTx/>
              <a:buSzTx/>
              <a:buFont typeface="Arial" panose="020B0604020202020204" pitchFamily="34" charset="0"/>
              <a:buAutoNum type="arabicParenR"/>
              <a:defRPr/>
            </a:pPr>
            <a:r>
              <a:rPr lang="en-US" sz="1000" b="1" dirty="0"/>
              <a:t>In some developing countries</a:t>
            </a:r>
            <a:r>
              <a:rPr lang="en-US" sz="1000" dirty="0"/>
              <a:t>, no standard decennial census collected. In Lebanon, it’s been about 70 years since the last census </a:t>
            </a:r>
          </a:p>
          <a:p>
            <a:pPr marL="698830" lvl="1" indent="-232943" defTabSz="931774">
              <a:buClrTx/>
              <a:buSzTx/>
              <a:buFont typeface="Arial" panose="020B0604020202020204" pitchFamily="34" charset="0"/>
              <a:buChar char="•"/>
              <a:defRPr/>
            </a:pPr>
            <a:r>
              <a:rPr lang="en-US" sz="1000" dirty="0"/>
              <a:t>African national statistics off by as much as 50%.  Official estimate of Ghanaian GDP Nov 4, 2010 US $6.9 billion, Nov 5, 2010, US 11.8 billion, More than a statistical tragedy, Ghana no longer eligible for concessional lending. (10 trillion $, exceedingly expensive ), </a:t>
            </a:r>
          </a:p>
          <a:p>
            <a:pPr marL="232943" indent="-232943" defTabSz="931774">
              <a:buClrTx/>
              <a:buSzTx/>
              <a:buFont typeface="Arial" panose="020B0604020202020204" pitchFamily="34" charset="0"/>
              <a:buAutoNum type="arabicParenR"/>
              <a:defRPr/>
            </a:pPr>
            <a:r>
              <a:rPr lang="en-US" sz="1000" b="1" dirty="0"/>
              <a:t>Particularly, fragile </a:t>
            </a:r>
            <a:r>
              <a:rPr lang="en-US" sz="1000" dirty="0"/>
              <a:t>and conflict-prone contexts like M where there is significant civil strife and massive population displacement pose a significant challenges in locating those in need.</a:t>
            </a:r>
          </a:p>
          <a:p>
            <a:pPr marL="698830" lvl="1" indent="-232943" defTabSz="931774">
              <a:buClrTx/>
              <a:buSzTx/>
              <a:buFont typeface="Arial" panose="020B0604020202020204" pitchFamily="34" charset="0"/>
              <a:buChar char="•"/>
              <a:defRPr/>
            </a:pPr>
            <a:r>
              <a:rPr lang="en-US" sz="1200" kern="1200" dirty="0">
                <a:solidFill>
                  <a:schemeClr val="tx1"/>
                </a:solidFill>
              </a:rPr>
              <a:t>[FSs are governments incapable to fulfill basic security and services for their citizens ( fail to provide basic services and economic opportunities), and are unable to garner sufficient legitimacy to maintain citizens’ confidence and trust.] </a:t>
            </a:r>
          </a:p>
          <a:p>
            <a:pPr marL="698830" lvl="1" indent="-232943" defTabSz="931774">
              <a:buClrTx/>
              <a:buSzTx/>
              <a:buFont typeface="Arial" panose="020B0604020202020204" pitchFamily="34" charset="0"/>
              <a:buChar char="•"/>
              <a:defRPr/>
            </a:pPr>
            <a:r>
              <a:rPr lang="en-US" sz="1200" kern="1200" dirty="0">
                <a:solidFill>
                  <a:schemeClr val="tx1"/>
                </a:solidFill>
              </a:rPr>
              <a:t>[Fragility commonly relates to the failure to fulfill basic state tasks (causes) and resulting susceptibility to insecurity of people (results)] </a:t>
            </a:r>
          </a:p>
          <a:p>
            <a:pPr marL="232943" indent="-232943" defTabSz="931774">
              <a:buClrTx/>
              <a:buSzTx/>
              <a:buFont typeface="Arial" panose="020B0604020202020204" pitchFamily="34" charset="0"/>
              <a:buAutoNum type="arabicParenR"/>
              <a:defRPr/>
            </a:pPr>
            <a:r>
              <a:rPr lang="en-US" sz="1000" dirty="0"/>
              <a:t>Adding another layer of difficulty, relatively few aid determinant studies </a:t>
            </a:r>
            <a:r>
              <a:rPr lang="en-US" sz="1000" b="1" dirty="0"/>
              <a:t>analyze </a:t>
            </a:r>
            <a:r>
              <a:rPr lang="en-US" sz="1000" dirty="0"/>
              <a:t>subnational characteristics because as many of us know data at the lower administrative level is often unavailable or uncertain, and undermine our ability to shape resource allocation. </a:t>
            </a:r>
          </a:p>
          <a:p>
            <a:pPr marL="232943" indent="-232943" defTabSz="931774">
              <a:buClrTx/>
              <a:buSzTx/>
              <a:buFont typeface="Arial" panose="020B0604020202020204" pitchFamily="34" charset="0"/>
              <a:buAutoNum type="arabicParenR"/>
              <a:defRPr/>
            </a:pPr>
            <a:r>
              <a:rPr lang="en-US" sz="1000" dirty="0"/>
              <a:t>But we don’t want to throw a dart in the dark but maximize the use of what’s available. We can borrows tools in the data science to SD so that we can respond in this context (where we otherwise wouldn’t have any reliable data. 1:42 min</a:t>
            </a:r>
          </a:p>
          <a:p>
            <a:pPr marL="232943" indent="-232943" defTabSz="931774">
              <a:buClrTx/>
              <a:buSzTx/>
              <a:buFont typeface="Arial" panose="020B0604020202020204" pitchFamily="34" charset="0"/>
              <a:buChar char="•"/>
              <a:defRPr/>
            </a:pPr>
            <a:endParaRPr lang="en-US" dirty="0"/>
          </a:p>
          <a:p>
            <a:pPr marL="232943" indent="-232943" defTabSz="931774">
              <a:buClrTx/>
              <a:buSzTx/>
              <a:buFont typeface="Arial" panose="020B0604020202020204" pitchFamily="34" charset="0"/>
              <a:buChar char="•"/>
              <a:defRPr/>
            </a:pPr>
            <a:r>
              <a:rPr lang="en-US" sz="1200" kern="1200" dirty="0">
                <a:solidFill>
                  <a:schemeClr val="tx1"/>
                </a:solidFill>
              </a:rPr>
              <a:t>[Different parameters are used to identify fragility combining aspects of the capacity, legitimacy and accountability of institutions with indicators associated with conflict, risks, vulnerability, and instability. ]</a:t>
            </a:r>
            <a:endParaRPr lang="en-US" sz="1000" b="1" dirty="0"/>
          </a:p>
          <a:p>
            <a:pPr marL="931699" lvl="1" indent="-388208">
              <a:lnSpc>
                <a:spcPct val="115000"/>
              </a:lnSpc>
              <a:buClr>
                <a:srgbClr val="AD8F67"/>
              </a:buClr>
              <a:buSzPts val="1800"/>
              <a:buFont typeface="Calibri"/>
              <a:buChar char="•"/>
            </a:pPr>
            <a:endParaRPr sz="1800" dirty="0">
              <a:latin typeface="Calibri"/>
              <a:ea typeface="Calibri"/>
              <a:cs typeface="Calibri"/>
              <a:sym typeface="Calibri"/>
            </a:endParaRPr>
          </a:p>
        </p:txBody>
      </p:sp>
    </p:spTree>
    <p:extLst>
      <p:ext uri="{BB962C8B-B14F-4D97-AF65-F5344CB8AC3E}">
        <p14:creationId xmlns:p14="http://schemas.microsoft.com/office/powerpoint/2010/main" val="3136783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ko-KR" altLang="en-US" sz="1100" dirty="0">
                <a:solidFill>
                  <a:srgbClr val="000000"/>
                </a:solidFill>
              </a:rPr>
              <a:t>따라서 저는 그간 </a:t>
            </a:r>
            <a:r>
              <a:rPr lang="en-US" altLang="ko-KR" sz="1100" dirty="0">
                <a:solidFill>
                  <a:srgbClr val="000000"/>
                </a:solidFill>
              </a:rPr>
              <a:t>remote sensing </a:t>
            </a:r>
            <a:r>
              <a:rPr lang="ko-KR" altLang="en-US" sz="1100" dirty="0">
                <a:solidFill>
                  <a:srgbClr val="000000"/>
                </a:solidFill>
              </a:rPr>
              <a:t>을 활용한 사회경제 요인에 대한 예측관련 문헌 </a:t>
            </a:r>
            <a:r>
              <a:rPr lang="en-US" altLang="ko-KR" sz="1100" dirty="0" err="1">
                <a:solidFill>
                  <a:srgbClr val="000000"/>
                </a:solidFill>
              </a:rPr>
              <a:t>chen</a:t>
            </a:r>
            <a:r>
              <a:rPr lang="en-US" altLang="ko-KR" sz="1100" dirty="0">
                <a:solidFill>
                  <a:srgbClr val="000000"/>
                </a:solidFill>
              </a:rPr>
              <a:t>,</a:t>
            </a:r>
            <a:r>
              <a:rPr lang="en-US" altLang="ko-KR" sz="1100" baseline="0" dirty="0">
                <a:solidFill>
                  <a:srgbClr val="000000"/>
                </a:solidFill>
              </a:rPr>
              <a:t> </a:t>
            </a:r>
            <a:r>
              <a:rPr lang="en-US" altLang="ko-KR" sz="1100" baseline="0" dirty="0" err="1">
                <a:solidFill>
                  <a:srgbClr val="000000"/>
                </a:solidFill>
              </a:rPr>
              <a:t>neal</a:t>
            </a:r>
            <a:r>
              <a:rPr lang="en-US" altLang="ko-KR" sz="1100" baseline="0" dirty="0">
                <a:solidFill>
                  <a:srgbClr val="000000"/>
                </a:solidFill>
              </a:rPr>
              <a:t>, Abelson </a:t>
            </a:r>
            <a:r>
              <a:rPr lang="ko-KR" altLang="en-US" sz="1100" baseline="0" dirty="0">
                <a:solidFill>
                  <a:srgbClr val="000000"/>
                </a:solidFill>
              </a:rPr>
              <a:t>등의 연구를 </a:t>
            </a:r>
            <a:r>
              <a:rPr lang="ko-KR" altLang="en-US" sz="1100" dirty="0">
                <a:solidFill>
                  <a:srgbClr val="000000"/>
                </a:solidFill>
              </a:rPr>
              <a:t>바탕으로 빈곤을 측정하는 다양한 대안적인 지표들을 테스트 해보고자 하였습니다</a:t>
            </a:r>
            <a:r>
              <a:rPr lang="en-US" altLang="ko-KR" sz="1100" dirty="0">
                <a:solidFill>
                  <a:srgbClr val="000000"/>
                </a:solidFill>
              </a:rPr>
              <a:t>. </a:t>
            </a:r>
            <a:r>
              <a:rPr lang="en-US" sz="1100" dirty="0">
                <a:solidFill>
                  <a:srgbClr val="000000"/>
                </a:solidFill>
              </a:rPr>
              <a:t>Chen et al. Jean, Neal et al. </a:t>
            </a:r>
          </a:p>
          <a:p>
            <a:r>
              <a:rPr lang="en-US" sz="1100" dirty="0">
                <a:solidFill>
                  <a:srgbClr val="000000"/>
                </a:solidFill>
              </a:rPr>
              <a:t>Abelson, et al. </a:t>
            </a:r>
          </a:p>
          <a:p>
            <a:r>
              <a:rPr lang="en-US" sz="1100" dirty="0"/>
              <a:t>(Chen &amp; Nordhaus 2011; Doll &amp; Morley 2016; Jean et al. 2016)</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t>(Abelson, 2014)</a:t>
            </a:r>
          </a:p>
          <a:p>
            <a:endParaRPr lang="en-US" dirty="0"/>
          </a:p>
        </p:txBody>
      </p:sp>
    </p:spTree>
    <p:extLst>
      <p:ext uri="{BB962C8B-B14F-4D97-AF65-F5344CB8AC3E}">
        <p14:creationId xmlns:p14="http://schemas.microsoft.com/office/powerpoint/2010/main" val="2648860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242852"/>
              </a:solidFill>
              <a:latin typeface="Tw Cen MT"/>
            </a:endParaRPr>
          </a:p>
        </p:txBody>
      </p:sp>
      <p:sp>
        <p:nvSpPr>
          <p:cNvPr id="3" name="Footer Placeholder 2"/>
          <p:cNvSpPr>
            <a:spLocks noGrp="1"/>
          </p:cNvSpPr>
          <p:nvPr>
            <p:ph type="ftr" sz="quarter" idx="11"/>
          </p:nvPr>
        </p:nvSpPr>
        <p:spPr/>
        <p:txBody>
          <a:bodyPr/>
          <a:lstStyle/>
          <a:p>
            <a:endParaRPr lang="en-US" dirty="0">
              <a:solidFill>
                <a:srgbClr val="242852"/>
              </a:solidFill>
              <a:latin typeface="Tw Cen MT"/>
            </a:endParaRPr>
          </a:p>
        </p:txBody>
      </p:sp>
      <p:sp>
        <p:nvSpPr>
          <p:cNvPr id="4" name="Slide Number Placeholder 3"/>
          <p:cNvSpPr>
            <a:spLocks noGrp="1"/>
          </p:cNvSpPr>
          <p:nvPr>
            <p:ph type="sldNum" sz="quarter" idx="12"/>
          </p:nvPr>
        </p:nvSpPr>
        <p:spPr>
          <a:xfrm>
            <a:off x="0" y="4686300"/>
            <a:ext cx="533400" cy="285750"/>
          </a:xfrm>
        </p:spPr>
        <p:txBody>
          <a:bodyPr/>
          <a:lstStyle>
            <a:lvl1pPr>
              <a:defRPr>
                <a:solidFill>
                  <a:schemeClr val="tx2"/>
                </a:solidFill>
              </a:defRPr>
            </a:lvl1pPr>
          </a:lstStyle>
          <a:p>
            <a:fld id="{F0C94032-CD4C-4C25-B0C2-CEC720522D92}" type="slidenum">
              <a:rPr lang="en-US" smtClean="0">
                <a:solidFill>
                  <a:srgbClr val="242852"/>
                </a:solidFill>
                <a:latin typeface="Tw Cen MT"/>
              </a:rPr>
              <a:pPr/>
              <a:t>‹#›</a:t>
            </a:fld>
            <a:endParaRPr lang="en-US" dirty="0">
              <a:solidFill>
                <a:srgbClr val="242852"/>
              </a:solidFill>
              <a:latin typeface="Tw Cen MT"/>
            </a:endParaRPr>
          </a:p>
        </p:txBody>
      </p:sp>
    </p:spTree>
    <p:extLst>
      <p:ext uri="{BB962C8B-B14F-4D97-AF65-F5344CB8AC3E}">
        <p14:creationId xmlns:p14="http://schemas.microsoft.com/office/powerpoint/2010/main" val="1904763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20719"/>
            <a:ext cx="6813884" cy="1229601"/>
          </a:xfrm>
          <a:prstGeom prst="rect">
            <a:avLst/>
          </a:prstGeom>
        </p:spPr>
        <p:txBody>
          <a:bodyPr>
            <a:noAutofit/>
          </a:bodyPr>
          <a:lstStyle>
            <a:lvl1pPr algn="l">
              <a:defRPr sz="3750">
                <a:solidFill>
                  <a:srgbClr val="E09E19"/>
                </a:solidFill>
              </a:defRPr>
            </a:lvl1pPr>
          </a:lstStyle>
          <a:p>
            <a:r>
              <a:rPr lang="en-US" dirty="0"/>
              <a:t>Click to edit Master title style</a:t>
            </a:r>
          </a:p>
        </p:txBody>
      </p:sp>
      <p:sp>
        <p:nvSpPr>
          <p:cNvPr id="3" name="Subtitle 2"/>
          <p:cNvSpPr>
            <a:spLocks noGrp="1"/>
          </p:cNvSpPr>
          <p:nvPr>
            <p:ph type="subTitle" idx="1"/>
          </p:nvPr>
        </p:nvSpPr>
        <p:spPr>
          <a:xfrm>
            <a:off x="685800" y="2633912"/>
            <a:ext cx="6400800" cy="835193"/>
          </a:xfrm>
          <a:prstGeom prst="rect">
            <a:avLst/>
          </a:prstGeom>
        </p:spPr>
        <p:txBody>
          <a:bodyPr/>
          <a:lstStyle>
            <a:lvl1pPr marL="0" indent="0" algn="l">
              <a:buNone/>
              <a:defRPr>
                <a:solidFill>
                  <a:srgbClr val="00326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416945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89462" y="529720"/>
            <a:ext cx="7365077" cy="850045"/>
          </a:xfrm>
          <a:prstGeom prst="rect">
            <a:avLst/>
          </a:prstGeom>
        </p:spPr>
        <p:txBody>
          <a:bodyPr>
            <a:noAutofit/>
          </a:bodyPr>
          <a:lstStyle>
            <a:lvl1pPr>
              <a:defRPr sz="3000">
                <a:latin typeface="+mj-lt"/>
              </a:defRPr>
            </a:lvl1pPr>
          </a:lstStyle>
          <a:p>
            <a:r>
              <a:rPr lang="en-US" dirty="0"/>
              <a:t>Click to edit Master title style</a:t>
            </a:r>
          </a:p>
        </p:txBody>
      </p:sp>
      <p:sp>
        <p:nvSpPr>
          <p:cNvPr id="3" name="Content Placeholder 2"/>
          <p:cNvSpPr>
            <a:spLocks noGrp="1"/>
          </p:cNvSpPr>
          <p:nvPr>
            <p:ph idx="1"/>
          </p:nvPr>
        </p:nvSpPr>
        <p:spPr>
          <a:xfrm>
            <a:off x="889461" y="1718583"/>
            <a:ext cx="7365078" cy="2231788"/>
          </a:xfrm>
          <a:prstGeom prst="rect">
            <a:avLst/>
          </a:prstGeom>
        </p:spPr>
        <p:txBody>
          <a:bodyPr/>
          <a:lstStyle>
            <a:lvl1pPr>
              <a:defRPr sz="2250">
                <a:latin typeface="+mj-lt"/>
              </a:defRPr>
            </a:lvl1pPr>
            <a:lvl2pPr>
              <a:defRPr sz="1875">
                <a:latin typeface="+mj-lt"/>
              </a:defRPr>
            </a:lvl2pPr>
            <a:lvl3pPr>
              <a:defRPr sz="1500">
                <a:latin typeface="+mj-lt"/>
              </a:defRPr>
            </a:lvl3pPr>
            <a:lvl4pPr>
              <a:defRPr sz="1350">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2254639" y="4755920"/>
            <a:ext cx="869562" cy="273844"/>
          </a:xfrm>
          <a:prstGeom prst="rect">
            <a:avLst/>
          </a:prstGeom>
        </p:spPr>
        <p:txBody>
          <a:bodyPr/>
          <a:lstStyle>
            <a:lvl1pPr>
              <a:defRPr sz="825">
                <a:solidFill>
                  <a:schemeClr val="bg1"/>
                </a:solidFill>
                <a:latin typeface="Lucida Grande"/>
                <a:cs typeface="Lucida Grande"/>
              </a:defRPr>
            </a:lvl1pPr>
          </a:lstStyle>
          <a:p>
            <a:endParaRPr lang="en-US" dirty="0"/>
          </a:p>
        </p:txBody>
      </p:sp>
      <p:sp>
        <p:nvSpPr>
          <p:cNvPr id="5" name="Footer Placeholder 4"/>
          <p:cNvSpPr>
            <a:spLocks noGrp="1"/>
          </p:cNvSpPr>
          <p:nvPr>
            <p:ph type="ftr" sz="quarter" idx="11"/>
          </p:nvPr>
        </p:nvSpPr>
        <p:spPr>
          <a:xfrm>
            <a:off x="3124201" y="4755920"/>
            <a:ext cx="1153694" cy="273844"/>
          </a:xfrm>
          <a:prstGeom prst="rect">
            <a:avLst/>
          </a:prstGeom>
        </p:spPr>
        <p:txBody>
          <a:bodyPr/>
          <a:lstStyle>
            <a:lvl1pPr>
              <a:defRPr sz="825">
                <a:solidFill>
                  <a:srgbClr val="FFFFFF"/>
                </a:solidFill>
                <a:latin typeface="Lucida Grande"/>
                <a:cs typeface="Lucida Grande"/>
              </a:defRPr>
            </a:lvl1pPr>
          </a:lstStyle>
          <a:p>
            <a:endParaRPr lang="en-US" dirty="0"/>
          </a:p>
        </p:txBody>
      </p:sp>
      <p:sp>
        <p:nvSpPr>
          <p:cNvPr id="6" name="Slide Number Placeholder 5"/>
          <p:cNvSpPr>
            <a:spLocks noGrp="1"/>
          </p:cNvSpPr>
          <p:nvPr>
            <p:ph type="sldNum" sz="quarter" idx="12"/>
          </p:nvPr>
        </p:nvSpPr>
        <p:spPr>
          <a:xfrm>
            <a:off x="4277896" y="4757237"/>
            <a:ext cx="427789" cy="272527"/>
          </a:xfrm>
          <a:prstGeom prst="rect">
            <a:avLst/>
          </a:prstGeom>
        </p:spPr>
        <p:txBody>
          <a:bodyPr/>
          <a:lstStyle>
            <a:lvl1pPr>
              <a:defRPr sz="825">
                <a:solidFill>
                  <a:srgbClr val="FFFFFF"/>
                </a:solidFill>
                <a:latin typeface="Lucida Grande"/>
                <a:cs typeface="Lucida Grande"/>
              </a:defRPr>
            </a:lvl1pPr>
          </a:lstStyle>
          <a:p>
            <a:fld id="{F1D3A6B4-A3CB-B549-857F-2C2677306614}" type="slidenum">
              <a:rPr lang="en-US" smtClean="0"/>
              <a:pPr/>
              <a:t>‹#›</a:t>
            </a:fld>
            <a:endParaRPr lang="en-US" dirty="0"/>
          </a:p>
        </p:txBody>
      </p:sp>
    </p:spTree>
    <p:extLst>
      <p:ext uri="{BB962C8B-B14F-4D97-AF65-F5344CB8AC3E}">
        <p14:creationId xmlns:p14="http://schemas.microsoft.com/office/powerpoint/2010/main" val="690009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01931" y="1607355"/>
            <a:ext cx="7269480" cy="2183249"/>
          </a:xfrm>
          <a:prstGeom prst="rect">
            <a:avLst/>
          </a:prstGeom>
        </p:spPr>
        <p:txBody>
          <a:bodyPr anchor="t">
            <a:noAutofit/>
          </a:bodyPr>
          <a:lstStyle>
            <a:lvl1pPr algn="l">
              <a:defRPr sz="3750" b="0" cap="none"/>
            </a:lvl1pPr>
          </a:lstStyle>
          <a:p>
            <a:r>
              <a:rPr lang="en-US" dirty="0"/>
              <a:t>Click to edit master </a:t>
            </a:r>
            <a:br>
              <a:rPr lang="en-US" dirty="0"/>
            </a:br>
            <a:r>
              <a:rPr lang="en-US" dirty="0"/>
              <a:t>title style</a:t>
            </a:r>
          </a:p>
        </p:txBody>
      </p:sp>
      <p:sp>
        <p:nvSpPr>
          <p:cNvPr id="3" name="Text Placeholder 2"/>
          <p:cNvSpPr>
            <a:spLocks noGrp="1"/>
          </p:cNvSpPr>
          <p:nvPr>
            <p:ph type="body" idx="1"/>
          </p:nvPr>
        </p:nvSpPr>
        <p:spPr>
          <a:xfrm>
            <a:off x="901931" y="556461"/>
            <a:ext cx="7269480" cy="671764"/>
          </a:xfrm>
          <a:prstGeom prst="rect">
            <a:avLst/>
          </a:prstGeom>
        </p:spPr>
        <p:txBody>
          <a:bodyPr anchor="b">
            <a:normAutofit/>
          </a:bodyPr>
          <a:lstStyle>
            <a:lvl1pPr marL="0" indent="0">
              <a:buNone/>
              <a:defRPr sz="1650">
                <a:solidFill>
                  <a:srgbClr val="00326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675299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655910"/>
            <a:ext cx="7951537" cy="857250"/>
          </a:xfrm>
          <a:prstGeom prst="rect">
            <a:avLst/>
          </a:prstGeom>
        </p:spPr>
        <p:txBody>
          <a:bodyPr/>
          <a:lstStyle/>
          <a:p>
            <a:r>
              <a:rPr lang="en-US" dirty="0"/>
              <a:t>Click to edit Master</a:t>
            </a:r>
          </a:p>
        </p:txBody>
      </p:sp>
      <p:sp>
        <p:nvSpPr>
          <p:cNvPr id="3" name="Content Placeholder 2"/>
          <p:cNvSpPr>
            <a:spLocks noGrp="1"/>
          </p:cNvSpPr>
          <p:nvPr>
            <p:ph sz="half" idx="1"/>
          </p:nvPr>
        </p:nvSpPr>
        <p:spPr>
          <a:xfrm>
            <a:off x="457200" y="1573316"/>
            <a:ext cx="4038600" cy="2637737"/>
          </a:xfrm>
          <a:prstGeom prst="rect">
            <a:avLst/>
          </a:prstGeom>
        </p:spPr>
        <p:txBody>
          <a:bodyPr/>
          <a:lstStyle>
            <a:lvl1pPr>
              <a:defRPr sz="1650"/>
            </a:lvl1pPr>
            <a:lvl2pPr>
              <a:defRPr sz="1500"/>
            </a:lvl2pPr>
            <a:lvl3pPr>
              <a:defRPr sz="1350"/>
            </a:lvl3pPr>
            <a:lvl4pPr>
              <a:defRPr sz="1200"/>
            </a:lvl4pPr>
            <a:lvl5pP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half" idx="10"/>
          </p:nvPr>
        </p:nvSpPr>
        <p:spPr>
          <a:xfrm>
            <a:off x="4495801" y="1573316"/>
            <a:ext cx="3912937" cy="2637737"/>
          </a:xfrm>
          <a:prstGeom prst="rect">
            <a:avLst/>
          </a:prstGeom>
        </p:spPr>
        <p:txBody>
          <a:bodyPr/>
          <a:lstStyle>
            <a:lvl1pPr>
              <a:defRPr sz="1650"/>
            </a:lvl1pPr>
            <a:lvl2pPr>
              <a:defRPr sz="1500"/>
            </a:lvl2pPr>
            <a:lvl3pPr>
              <a:defRPr sz="1350"/>
            </a:lvl3pPr>
            <a:lvl4pPr>
              <a:defRPr sz="1200"/>
            </a:lvl4pPr>
            <a:lvl5pP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91244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387923"/>
            <a:ext cx="5486400" cy="425054"/>
          </a:xfrm>
          <a:prstGeom prst="rect">
            <a:avLst/>
          </a:prstGeom>
        </p:spPr>
        <p:txBody>
          <a:bodyPr anchor="b"/>
          <a:lstStyle>
            <a:lvl1pPr algn="l">
              <a:defRPr sz="1500" b="1"/>
            </a:lvl1pPr>
          </a:lstStyle>
          <a:p>
            <a:r>
              <a:rPr lang="en-US" dirty="0"/>
              <a:t>Click to edit Master title style</a:t>
            </a:r>
          </a:p>
        </p:txBody>
      </p:sp>
      <p:sp>
        <p:nvSpPr>
          <p:cNvPr id="3" name="Picture Placeholder 2"/>
          <p:cNvSpPr>
            <a:spLocks noGrp="1"/>
          </p:cNvSpPr>
          <p:nvPr>
            <p:ph type="pic" idx="1"/>
          </p:nvPr>
        </p:nvSpPr>
        <p:spPr>
          <a:xfrm>
            <a:off x="381000" y="269081"/>
            <a:ext cx="5486400" cy="30861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381000" y="3812977"/>
            <a:ext cx="5486400" cy="357971"/>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Tree>
    <p:extLst>
      <p:ext uri="{BB962C8B-B14F-4D97-AF65-F5344CB8AC3E}">
        <p14:creationId xmlns:p14="http://schemas.microsoft.com/office/powerpoint/2010/main" val="28984070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1" y="781496"/>
            <a:ext cx="3008313" cy="303741"/>
          </a:xfrm>
        </p:spPr>
        <p:txBody>
          <a:bodyPr anchor="b"/>
          <a:lstStyle>
            <a:lvl1pPr algn="l">
              <a:defRPr sz="1500" b="1"/>
            </a:lvl1pPr>
          </a:lstStyle>
          <a:p>
            <a:r>
              <a:rPr lang="en-US" dirty="0" err="1"/>
              <a:t>Lorem</a:t>
            </a:r>
            <a:r>
              <a:rPr lang="en-US" dirty="0"/>
              <a:t> </a:t>
            </a:r>
            <a:r>
              <a:rPr lang="en-US" dirty="0" err="1"/>
              <a:t>ipsum</a:t>
            </a:r>
            <a:endParaRPr lang="en-US" dirty="0"/>
          </a:p>
        </p:txBody>
      </p:sp>
      <p:sp>
        <p:nvSpPr>
          <p:cNvPr id="8" name="Content Placeholder 2"/>
          <p:cNvSpPr>
            <a:spLocks noGrp="1"/>
          </p:cNvSpPr>
          <p:nvPr>
            <p:ph idx="1"/>
          </p:nvPr>
        </p:nvSpPr>
        <p:spPr>
          <a:xfrm>
            <a:off x="3575050" y="781497"/>
            <a:ext cx="5111750" cy="3229030"/>
          </a:xfrm>
        </p:spPr>
        <p:txBody>
          <a:bodyPr/>
          <a:lstStyle>
            <a:lvl1pPr>
              <a:defRPr sz="1500"/>
            </a:lvl1pPr>
            <a:lvl2pPr>
              <a:defRPr sz="1350"/>
            </a:lvl2pPr>
            <a:lvl3pPr>
              <a:defRPr sz="1350"/>
            </a:lvl3pPr>
            <a:lvl4pPr>
              <a:defRPr sz="1200"/>
            </a:lvl4pPr>
            <a:lvl5pPr>
              <a:defRPr sz="105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p:cNvSpPr>
            <a:spLocks noGrp="1"/>
          </p:cNvSpPr>
          <p:nvPr>
            <p:ph type="body" sz="half" idx="2" hasCustomPrompt="1"/>
          </p:nvPr>
        </p:nvSpPr>
        <p:spPr>
          <a:xfrm>
            <a:off x="457201" y="1148739"/>
            <a:ext cx="3008313" cy="2861788"/>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err="1"/>
              <a:t>Lorem</a:t>
            </a:r>
            <a:r>
              <a:rPr lang="en-US" dirty="0"/>
              <a:t> </a:t>
            </a:r>
            <a:r>
              <a:rPr lang="en-US" dirty="0" err="1"/>
              <a:t>ipsum</a:t>
            </a:r>
            <a:endParaRPr lang="en-US" dirty="0"/>
          </a:p>
        </p:txBody>
      </p:sp>
    </p:spTree>
    <p:extLst>
      <p:ext uri="{BB962C8B-B14F-4D97-AF65-F5344CB8AC3E}">
        <p14:creationId xmlns:p14="http://schemas.microsoft.com/office/powerpoint/2010/main" val="2848135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242852"/>
              </a:solidFill>
              <a:latin typeface="Tw Cen MT"/>
            </a:endParaRPr>
          </a:p>
        </p:txBody>
      </p:sp>
      <p:sp>
        <p:nvSpPr>
          <p:cNvPr id="3" name="Footer Placeholder 2"/>
          <p:cNvSpPr>
            <a:spLocks noGrp="1"/>
          </p:cNvSpPr>
          <p:nvPr>
            <p:ph type="ftr" sz="quarter" idx="11"/>
          </p:nvPr>
        </p:nvSpPr>
        <p:spPr/>
        <p:txBody>
          <a:bodyPr/>
          <a:lstStyle/>
          <a:p>
            <a:endParaRPr lang="en-US" dirty="0">
              <a:solidFill>
                <a:srgbClr val="242852"/>
              </a:solidFill>
              <a:latin typeface="Tw Cen MT"/>
            </a:endParaRPr>
          </a:p>
        </p:txBody>
      </p:sp>
      <p:sp>
        <p:nvSpPr>
          <p:cNvPr id="4" name="Slide Number Placeholder 3"/>
          <p:cNvSpPr>
            <a:spLocks noGrp="1"/>
          </p:cNvSpPr>
          <p:nvPr>
            <p:ph type="sldNum" sz="quarter" idx="12"/>
          </p:nvPr>
        </p:nvSpPr>
        <p:spPr>
          <a:xfrm>
            <a:off x="0" y="4686300"/>
            <a:ext cx="533400" cy="285750"/>
          </a:xfrm>
        </p:spPr>
        <p:txBody>
          <a:bodyPr/>
          <a:lstStyle>
            <a:lvl1pPr>
              <a:defRPr>
                <a:solidFill>
                  <a:schemeClr val="tx2"/>
                </a:solidFill>
              </a:defRPr>
            </a:lvl1pPr>
          </a:lstStyle>
          <a:p>
            <a:fld id="{F0C94032-CD4C-4C25-B0C2-CEC720522D92}" type="slidenum">
              <a:rPr lang="en-US" smtClean="0">
                <a:solidFill>
                  <a:srgbClr val="242852"/>
                </a:solidFill>
                <a:latin typeface="Tw Cen MT"/>
              </a:rPr>
              <a:pPr/>
              <a:t>‹#›</a:t>
            </a:fld>
            <a:endParaRPr lang="en-US" dirty="0">
              <a:solidFill>
                <a:srgbClr val="242852"/>
              </a:solidFill>
              <a:latin typeface="Tw Cen MT"/>
            </a:endParaRPr>
          </a:p>
        </p:txBody>
      </p:sp>
    </p:spTree>
    <p:extLst>
      <p:ext uri="{BB962C8B-B14F-4D97-AF65-F5344CB8AC3E}">
        <p14:creationId xmlns:p14="http://schemas.microsoft.com/office/powerpoint/2010/main" val="32127973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9BB9C-E4F5-4CBF-AD13-E9230876652D}"/>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83F47E3-1F0D-4A69-A5AC-3B257F88D0DE}"/>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8838E50-CE45-4541-901B-A5167239F666}"/>
              </a:ext>
            </a:extLst>
          </p:cNvPr>
          <p:cNvSpPr>
            <a:spLocks noGrp="1"/>
          </p:cNvSpPr>
          <p:nvPr>
            <p:ph type="dt" sz="half" idx="10"/>
          </p:nvPr>
        </p:nvSpPr>
        <p:spPr/>
        <p:txBody>
          <a:bodyPr/>
          <a:lstStyle/>
          <a:p>
            <a:fld id="{E3D9343A-9B54-4BA2-8DA8-615FDFBCCF5C}" type="datetimeFigureOut">
              <a:rPr lang="en-US" smtClean="0"/>
              <a:t>10/11/20</a:t>
            </a:fld>
            <a:endParaRPr lang="en-US"/>
          </a:p>
        </p:txBody>
      </p:sp>
      <p:sp>
        <p:nvSpPr>
          <p:cNvPr id="5" name="Footer Placeholder 4">
            <a:extLst>
              <a:ext uri="{FF2B5EF4-FFF2-40B4-BE49-F238E27FC236}">
                <a16:creationId xmlns:a16="http://schemas.microsoft.com/office/drawing/2014/main" id="{8D78A9FC-5194-4662-83CC-BEBFA9EE83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BA9FA0-6F2D-4862-97FE-FD7FF3466FEE}"/>
              </a:ext>
            </a:extLst>
          </p:cNvPr>
          <p:cNvSpPr>
            <a:spLocks noGrp="1"/>
          </p:cNvSpPr>
          <p:nvPr>
            <p:ph type="sldNum" sz="quarter" idx="12"/>
          </p:nvPr>
        </p:nvSpPr>
        <p:spPr/>
        <p:txBody>
          <a:bodyPr/>
          <a:lstStyle/>
          <a:p>
            <a:fld id="{EA07634E-036F-4096-9596-57D2F9BBAB27}" type="slidenum">
              <a:rPr lang="en-US" smtClean="0"/>
              <a:t>‹#›</a:t>
            </a:fld>
            <a:endParaRPr lang="en-US"/>
          </a:p>
        </p:txBody>
      </p:sp>
    </p:spTree>
    <p:extLst>
      <p:ext uri="{BB962C8B-B14F-4D97-AF65-F5344CB8AC3E}">
        <p14:creationId xmlns:p14="http://schemas.microsoft.com/office/powerpoint/2010/main" val="3925636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C0587-2E86-473D-A409-28E4A84624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1E201C-D99A-4A27-937D-669675F5D0B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3E7E51-763B-49D2-B95D-95BED6F29C97}"/>
              </a:ext>
            </a:extLst>
          </p:cNvPr>
          <p:cNvSpPr>
            <a:spLocks noGrp="1"/>
          </p:cNvSpPr>
          <p:nvPr>
            <p:ph type="dt" sz="half" idx="10"/>
          </p:nvPr>
        </p:nvSpPr>
        <p:spPr/>
        <p:txBody>
          <a:bodyPr/>
          <a:lstStyle/>
          <a:p>
            <a:fld id="{E3D9343A-9B54-4BA2-8DA8-615FDFBCCF5C}" type="datetimeFigureOut">
              <a:rPr lang="en-US" smtClean="0"/>
              <a:t>10/11/20</a:t>
            </a:fld>
            <a:endParaRPr lang="en-US"/>
          </a:p>
        </p:txBody>
      </p:sp>
      <p:sp>
        <p:nvSpPr>
          <p:cNvPr id="5" name="Footer Placeholder 4">
            <a:extLst>
              <a:ext uri="{FF2B5EF4-FFF2-40B4-BE49-F238E27FC236}">
                <a16:creationId xmlns:a16="http://schemas.microsoft.com/office/drawing/2014/main" id="{F03070BB-9395-4EA2-BDB7-869C8179B1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C9DA6A-6FAB-47A7-9A6A-3757BC20A1A3}"/>
              </a:ext>
            </a:extLst>
          </p:cNvPr>
          <p:cNvSpPr>
            <a:spLocks noGrp="1"/>
          </p:cNvSpPr>
          <p:nvPr>
            <p:ph type="sldNum" sz="quarter" idx="12"/>
          </p:nvPr>
        </p:nvSpPr>
        <p:spPr/>
        <p:txBody>
          <a:bodyPr/>
          <a:lstStyle/>
          <a:p>
            <a:fld id="{EA07634E-036F-4096-9596-57D2F9BBAB27}" type="slidenum">
              <a:rPr lang="en-US" smtClean="0"/>
              <a:t>‹#›</a:t>
            </a:fld>
            <a:endParaRPr lang="en-US"/>
          </a:p>
        </p:txBody>
      </p:sp>
    </p:spTree>
    <p:extLst>
      <p:ext uri="{BB962C8B-B14F-4D97-AF65-F5344CB8AC3E}">
        <p14:creationId xmlns:p14="http://schemas.microsoft.com/office/powerpoint/2010/main" val="3477837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EC5EA-96CE-4CB6-9FE4-B28944375664}"/>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E38574F6-D0B9-4A55-B84B-20AFB31F3C22}"/>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4C8313F-A42C-4993-8A01-E3E36EDC15D6}"/>
              </a:ext>
            </a:extLst>
          </p:cNvPr>
          <p:cNvSpPr>
            <a:spLocks noGrp="1"/>
          </p:cNvSpPr>
          <p:nvPr>
            <p:ph type="dt" sz="half" idx="10"/>
          </p:nvPr>
        </p:nvSpPr>
        <p:spPr/>
        <p:txBody>
          <a:bodyPr/>
          <a:lstStyle/>
          <a:p>
            <a:fld id="{E3D9343A-9B54-4BA2-8DA8-615FDFBCCF5C}" type="datetimeFigureOut">
              <a:rPr lang="en-US" smtClean="0"/>
              <a:t>10/11/20</a:t>
            </a:fld>
            <a:endParaRPr lang="en-US"/>
          </a:p>
        </p:txBody>
      </p:sp>
      <p:sp>
        <p:nvSpPr>
          <p:cNvPr id="5" name="Footer Placeholder 4">
            <a:extLst>
              <a:ext uri="{FF2B5EF4-FFF2-40B4-BE49-F238E27FC236}">
                <a16:creationId xmlns:a16="http://schemas.microsoft.com/office/drawing/2014/main" id="{45950FBE-599B-4DF4-AB8F-4AF146ECE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3E7720-97E4-4397-AAB2-8E571AD5C813}"/>
              </a:ext>
            </a:extLst>
          </p:cNvPr>
          <p:cNvSpPr>
            <a:spLocks noGrp="1"/>
          </p:cNvSpPr>
          <p:nvPr>
            <p:ph type="sldNum" sz="quarter" idx="12"/>
          </p:nvPr>
        </p:nvSpPr>
        <p:spPr/>
        <p:txBody>
          <a:bodyPr/>
          <a:lstStyle/>
          <a:p>
            <a:fld id="{EA07634E-036F-4096-9596-57D2F9BBAB27}" type="slidenum">
              <a:rPr lang="en-US" smtClean="0"/>
              <a:t>‹#›</a:t>
            </a:fld>
            <a:endParaRPr lang="en-US"/>
          </a:p>
        </p:txBody>
      </p:sp>
    </p:spTree>
    <p:extLst>
      <p:ext uri="{BB962C8B-B14F-4D97-AF65-F5344CB8AC3E}">
        <p14:creationId xmlns:p14="http://schemas.microsoft.com/office/powerpoint/2010/main" val="36313605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1FCA8-4CD9-46FA-B2F0-A51AAE84CB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5CAC07-1DB8-49FA-8CBA-2DA9C9ACAF14}"/>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2318CC-E80D-45E6-87DC-0599CBBAA52C}"/>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B7132C-5B99-4DEE-9C32-5F284B9AED17}"/>
              </a:ext>
            </a:extLst>
          </p:cNvPr>
          <p:cNvSpPr>
            <a:spLocks noGrp="1"/>
          </p:cNvSpPr>
          <p:nvPr>
            <p:ph type="dt" sz="half" idx="10"/>
          </p:nvPr>
        </p:nvSpPr>
        <p:spPr/>
        <p:txBody>
          <a:bodyPr/>
          <a:lstStyle/>
          <a:p>
            <a:fld id="{E3D9343A-9B54-4BA2-8DA8-615FDFBCCF5C}" type="datetimeFigureOut">
              <a:rPr lang="en-US" smtClean="0"/>
              <a:t>10/11/20</a:t>
            </a:fld>
            <a:endParaRPr lang="en-US"/>
          </a:p>
        </p:txBody>
      </p:sp>
      <p:sp>
        <p:nvSpPr>
          <p:cNvPr id="6" name="Footer Placeholder 5">
            <a:extLst>
              <a:ext uri="{FF2B5EF4-FFF2-40B4-BE49-F238E27FC236}">
                <a16:creationId xmlns:a16="http://schemas.microsoft.com/office/drawing/2014/main" id="{B235DE59-BD0D-4AF8-BF1B-C3A5EE5BF8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A94CF9-B958-4794-951B-4DBA5030145A}"/>
              </a:ext>
            </a:extLst>
          </p:cNvPr>
          <p:cNvSpPr>
            <a:spLocks noGrp="1"/>
          </p:cNvSpPr>
          <p:nvPr>
            <p:ph type="sldNum" sz="quarter" idx="12"/>
          </p:nvPr>
        </p:nvSpPr>
        <p:spPr/>
        <p:txBody>
          <a:bodyPr/>
          <a:lstStyle/>
          <a:p>
            <a:fld id="{EA07634E-036F-4096-9596-57D2F9BBAB27}" type="slidenum">
              <a:rPr lang="en-US" smtClean="0"/>
              <a:t>‹#›</a:t>
            </a:fld>
            <a:endParaRPr lang="en-US"/>
          </a:p>
        </p:txBody>
      </p:sp>
    </p:spTree>
    <p:extLst>
      <p:ext uri="{BB962C8B-B14F-4D97-AF65-F5344CB8AC3E}">
        <p14:creationId xmlns:p14="http://schemas.microsoft.com/office/powerpoint/2010/main" val="35543001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DB28B-8E7F-4FDF-B443-AC6A7F32EE89}"/>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6EE998-6CBE-4D84-8DEF-3753EB58C4E5}"/>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E2C60581-4463-4056-9252-364B4042FADD}"/>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98F780-6150-44D7-80DA-094B777EF4A3}"/>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C6F44D8F-A185-4CF4-BB07-8637E5E3DF7C}"/>
              </a:ext>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E982E5-56EC-4A25-86F8-18DCF1C44298}"/>
              </a:ext>
            </a:extLst>
          </p:cNvPr>
          <p:cNvSpPr>
            <a:spLocks noGrp="1"/>
          </p:cNvSpPr>
          <p:nvPr>
            <p:ph type="dt" sz="half" idx="10"/>
          </p:nvPr>
        </p:nvSpPr>
        <p:spPr/>
        <p:txBody>
          <a:bodyPr/>
          <a:lstStyle/>
          <a:p>
            <a:fld id="{E3D9343A-9B54-4BA2-8DA8-615FDFBCCF5C}" type="datetimeFigureOut">
              <a:rPr lang="en-US" smtClean="0"/>
              <a:t>10/11/20</a:t>
            </a:fld>
            <a:endParaRPr lang="en-US"/>
          </a:p>
        </p:txBody>
      </p:sp>
      <p:sp>
        <p:nvSpPr>
          <p:cNvPr id="8" name="Footer Placeholder 7">
            <a:extLst>
              <a:ext uri="{FF2B5EF4-FFF2-40B4-BE49-F238E27FC236}">
                <a16:creationId xmlns:a16="http://schemas.microsoft.com/office/drawing/2014/main" id="{05A701DC-688E-4B02-AD47-BCE3FF6DF9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5F3FEF-6E63-4757-B720-45D663DB87DF}"/>
              </a:ext>
            </a:extLst>
          </p:cNvPr>
          <p:cNvSpPr>
            <a:spLocks noGrp="1"/>
          </p:cNvSpPr>
          <p:nvPr>
            <p:ph type="sldNum" sz="quarter" idx="12"/>
          </p:nvPr>
        </p:nvSpPr>
        <p:spPr/>
        <p:txBody>
          <a:bodyPr/>
          <a:lstStyle/>
          <a:p>
            <a:fld id="{EA07634E-036F-4096-9596-57D2F9BBAB27}" type="slidenum">
              <a:rPr lang="en-US" smtClean="0"/>
              <a:t>‹#›</a:t>
            </a:fld>
            <a:endParaRPr lang="en-US"/>
          </a:p>
        </p:txBody>
      </p:sp>
    </p:spTree>
    <p:extLst>
      <p:ext uri="{BB962C8B-B14F-4D97-AF65-F5344CB8AC3E}">
        <p14:creationId xmlns:p14="http://schemas.microsoft.com/office/powerpoint/2010/main" val="3798645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2F4A3-E4B3-440F-9FC3-EDF7530CC8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AD9F1A-9245-4798-ADA4-906AEC9FE4B0}"/>
              </a:ext>
            </a:extLst>
          </p:cNvPr>
          <p:cNvSpPr>
            <a:spLocks noGrp="1"/>
          </p:cNvSpPr>
          <p:nvPr>
            <p:ph type="dt" sz="half" idx="10"/>
          </p:nvPr>
        </p:nvSpPr>
        <p:spPr/>
        <p:txBody>
          <a:bodyPr/>
          <a:lstStyle/>
          <a:p>
            <a:fld id="{E3D9343A-9B54-4BA2-8DA8-615FDFBCCF5C}" type="datetimeFigureOut">
              <a:rPr lang="en-US" smtClean="0"/>
              <a:t>10/11/20</a:t>
            </a:fld>
            <a:endParaRPr lang="en-US"/>
          </a:p>
        </p:txBody>
      </p:sp>
      <p:sp>
        <p:nvSpPr>
          <p:cNvPr id="4" name="Footer Placeholder 3">
            <a:extLst>
              <a:ext uri="{FF2B5EF4-FFF2-40B4-BE49-F238E27FC236}">
                <a16:creationId xmlns:a16="http://schemas.microsoft.com/office/drawing/2014/main" id="{1A64151B-DDA5-4C66-AB9F-6172DAE5E93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4E55FD-82E0-41B4-9A1D-AF31C254DFF1}"/>
              </a:ext>
            </a:extLst>
          </p:cNvPr>
          <p:cNvSpPr>
            <a:spLocks noGrp="1"/>
          </p:cNvSpPr>
          <p:nvPr>
            <p:ph type="sldNum" sz="quarter" idx="12"/>
          </p:nvPr>
        </p:nvSpPr>
        <p:spPr/>
        <p:txBody>
          <a:bodyPr/>
          <a:lstStyle/>
          <a:p>
            <a:fld id="{EA07634E-036F-4096-9596-57D2F9BBAB27}" type="slidenum">
              <a:rPr lang="en-US" smtClean="0"/>
              <a:t>‹#›</a:t>
            </a:fld>
            <a:endParaRPr lang="en-US"/>
          </a:p>
        </p:txBody>
      </p:sp>
    </p:spTree>
    <p:extLst>
      <p:ext uri="{BB962C8B-B14F-4D97-AF65-F5344CB8AC3E}">
        <p14:creationId xmlns:p14="http://schemas.microsoft.com/office/powerpoint/2010/main" val="241523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41F2FA-B6D1-47D7-98EF-94A78403342F}"/>
              </a:ext>
            </a:extLst>
          </p:cNvPr>
          <p:cNvSpPr>
            <a:spLocks noGrp="1"/>
          </p:cNvSpPr>
          <p:nvPr>
            <p:ph type="dt" sz="half" idx="10"/>
          </p:nvPr>
        </p:nvSpPr>
        <p:spPr/>
        <p:txBody>
          <a:bodyPr/>
          <a:lstStyle/>
          <a:p>
            <a:fld id="{E3D9343A-9B54-4BA2-8DA8-615FDFBCCF5C}" type="datetimeFigureOut">
              <a:rPr lang="en-US" smtClean="0"/>
              <a:t>10/11/20</a:t>
            </a:fld>
            <a:endParaRPr lang="en-US"/>
          </a:p>
        </p:txBody>
      </p:sp>
      <p:sp>
        <p:nvSpPr>
          <p:cNvPr id="3" name="Footer Placeholder 2">
            <a:extLst>
              <a:ext uri="{FF2B5EF4-FFF2-40B4-BE49-F238E27FC236}">
                <a16:creationId xmlns:a16="http://schemas.microsoft.com/office/drawing/2014/main" id="{E435D066-F914-4FA2-B15F-DDDA8698D7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BB90EB-B4F4-45E2-881E-4D512F9D15C0}"/>
              </a:ext>
            </a:extLst>
          </p:cNvPr>
          <p:cNvSpPr>
            <a:spLocks noGrp="1"/>
          </p:cNvSpPr>
          <p:nvPr>
            <p:ph type="sldNum" sz="quarter" idx="12"/>
          </p:nvPr>
        </p:nvSpPr>
        <p:spPr/>
        <p:txBody>
          <a:bodyPr/>
          <a:lstStyle/>
          <a:p>
            <a:fld id="{EA07634E-036F-4096-9596-57D2F9BBAB27}" type="slidenum">
              <a:rPr lang="en-US" smtClean="0"/>
              <a:t>‹#›</a:t>
            </a:fld>
            <a:endParaRPr lang="en-US"/>
          </a:p>
        </p:txBody>
      </p:sp>
    </p:spTree>
    <p:extLst>
      <p:ext uri="{BB962C8B-B14F-4D97-AF65-F5344CB8AC3E}">
        <p14:creationId xmlns:p14="http://schemas.microsoft.com/office/powerpoint/2010/main" val="24264493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0DD41-B38C-4BDE-96FD-9C062D8E9CCB}"/>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833BEAB-3DE7-415C-9833-58AAC982FCCD}"/>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D57E6C-02DA-40F4-A692-77F4490A8D9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1AC7B53D-C5AA-4181-92D1-8FBFAFA10513}"/>
              </a:ext>
            </a:extLst>
          </p:cNvPr>
          <p:cNvSpPr>
            <a:spLocks noGrp="1"/>
          </p:cNvSpPr>
          <p:nvPr>
            <p:ph type="dt" sz="half" idx="10"/>
          </p:nvPr>
        </p:nvSpPr>
        <p:spPr/>
        <p:txBody>
          <a:bodyPr/>
          <a:lstStyle/>
          <a:p>
            <a:fld id="{E3D9343A-9B54-4BA2-8DA8-615FDFBCCF5C}" type="datetimeFigureOut">
              <a:rPr lang="en-US" smtClean="0"/>
              <a:t>10/11/20</a:t>
            </a:fld>
            <a:endParaRPr lang="en-US"/>
          </a:p>
        </p:txBody>
      </p:sp>
      <p:sp>
        <p:nvSpPr>
          <p:cNvPr id="6" name="Footer Placeholder 5">
            <a:extLst>
              <a:ext uri="{FF2B5EF4-FFF2-40B4-BE49-F238E27FC236}">
                <a16:creationId xmlns:a16="http://schemas.microsoft.com/office/drawing/2014/main" id="{68E862B9-76C9-4E97-A52B-B38BA93A82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A45B5E-7A37-4847-9036-D682114927AE}"/>
              </a:ext>
            </a:extLst>
          </p:cNvPr>
          <p:cNvSpPr>
            <a:spLocks noGrp="1"/>
          </p:cNvSpPr>
          <p:nvPr>
            <p:ph type="sldNum" sz="quarter" idx="12"/>
          </p:nvPr>
        </p:nvSpPr>
        <p:spPr/>
        <p:txBody>
          <a:bodyPr/>
          <a:lstStyle/>
          <a:p>
            <a:fld id="{EA07634E-036F-4096-9596-57D2F9BBAB27}" type="slidenum">
              <a:rPr lang="en-US" smtClean="0"/>
              <a:t>‹#›</a:t>
            </a:fld>
            <a:endParaRPr lang="en-US"/>
          </a:p>
        </p:txBody>
      </p:sp>
    </p:spTree>
    <p:extLst>
      <p:ext uri="{BB962C8B-B14F-4D97-AF65-F5344CB8AC3E}">
        <p14:creationId xmlns:p14="http://schemas.microsoft.com/office/powerpoint/2010/main" val="21353229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82DB4-D0C7-478F-BD49-BA7E891463E9}"/>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6A53C43-101C-441E-A04D-9F61A889E6BA}"/>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59597C0-DFB4-4987-AEEA-67A42BF57F76}"/>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8370EB61-0D35-4C3F-A76F-C042E58F3807}"/>
              </a:ext>
            </a:extLst>
          </p:cNvPr>
          <p:cNvSpPr>
            <a:spLocks noGrp="1"/>
          </p:cNvSpPr>
          <p:nvPr>
            <p:ph type="dt" sz="half" idx="10"/>
          </p:nvPr>
        </p:nvSpPr>
        <p:spPr/>
        <p:txBody>
          <a:bodyPr/>
          <a:lstStyle/>
          <a:p>
            <a:fld id="{E3D9343A-9B54-4BA2-8DA8-615FDFBCCF5C}" type="datetimeFigureOut">
              <a:rPr lang="en-US" smtClean="0"/>
              <a:t>10/11/20</a:t>
            </a:fld>
            <a:endParaRPr lang="en-US"/>
          </a:p>
        </p:txBody>
      </p:sp>
      <p:sp>
        <p:nvSpPr>
          <p:cNvPr id="6" name="Footer Placeholder 5">
            <a:extLst>
              <a:ext uri="{FF2B5EF4-FFF2-40B4-BE49-F238E27FC236}">
                <a16:creationId xmlns:a16="http://schemas.microsoft.com/office/drawing/2014/main" id="{497B95D9-017E-41FA-9FA7-69EC7B9722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9AC71A-376C-4B2B-ACFE-073CA2C94E43}"/>
              </a:ext>
            </a:extLst>
          </p:cNvPr>
          <p:cNvSpPr>
            <a:spLocks noGrp="1"/>
          </p:cNvSpPr>
          <p:nvPr>
            <p:ph type="sldNum" sz="quarter" idx="12"/>
          </p:nvPr>
        </p:nvSpPr>
        <p:spPr/>
        <p:txBody>
          <a:bodyPr/>
          <a:lstStyle/>
          <a:p>
            <a:fld id="{EA07634E-036F-4096-9596-57D2F9BBAB27}" type="slidenum">
              <a:rPr lang="en-US" smtClean="0"/>
              <a:t>‹#›</a:t>
            </a:fld>
            <a:endParaRPr lang="en-US"/>
          </a:p>
        </p:txBody>
      </p:sp>
    </p:spTree>
    <p:extLst>
      <p:ext uri="{BB962C8B-B14F-4D97-AF65-F5344CB8AC3E}">
        <p14:creationId xmlns:p14="http://schemas.microsoft.com/office/powerpoint/2010/main" val="13364352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66943-A610-48E0-870F-256E8C533F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0CAEAA-1CCF-4008-9362-3ECF3923501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FE1757-C9DF-4514-87AC-084CEC0B0AAF}"/>
              </a:ext>
            </a:extLst>
          </p:cNvPr>
          <p:cNvSpPr>
            <a:spLocks noGrp="1"/>
          </p:cNvSpPr>
          <p:nvPr>
            <p:ph type="dt" sz="half" idx="10"/>
          </p:nvPr>
        </p:nvSpPr>
        <p:spPr/>
        <p:txBody>
          <a:bodyPr/>
          <a:lstStyle/>
          <a:p>
            <a:fld id="{E3D9343A-9B54-4BA2-8DA8-615FDFBCCF5C}" type="datetimeFigureOut">
              <a:rPr lang="en-US" smtClean="0"/>
              <a:t>10/11/20</a:t>
            </a:fld>
            <a:endParaRPr lang="en-US"/>
          </a:p>
        </p:txBody>
      </p:sp>
      <p:sp>
        <p:nvSpPr>
          <p:cNvPr id="5" name="Footer Placeholder 4">
            <a:extLst>
              <a:ext uri="{FF2B5EF4-FFF2-40B4-BE49-F238E27FC236}">
                <a16:creationId xmlns:a16="http://schemas.microsoft.com/office/drawing/2014/main" id="{C89872E7-7223-4FE5-81EB-54CF8D68A5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F0FC4C-2A24-4C77-8C35-FE62DF9284F7}"/>
              </a:ext>
            </a:extLst>
          </p:cNvPr>
          <p:cNvSpPr>
            <a:spLocks noGrp="1"/>
          </p:cNvSpPr>
          <p:nvPr>
            <p:ph type="sldNum" sz="quarter" idx="12"/>
          </p:nvPr>
        </p:nvSpPr>
        <p:spPr/>
        <p:txBody>
          <a:bodyPr/>
          <a:lstStyle/>
          <a:p>
            <a:fld id="{EA07634E-036F-4096-9596-57D2F9BBAB27}" type="slidenum">
              <a:rPr lang="en-US" smtClean="0"/>
              <a:t>‹#›</a:t>
            </a:fld>
            <a:endParaRPr lang="en-US"/>
          </a:p>
        </p:txBody>
      </p:sp>
    </p:spTree>
    <p:extLst>
      <p:ext uri="{BB962C8B-B14F-4D97-AF65-F5344CB8AC3E}">
        <p14:creationId xmlns:p14="http://schemas.microsoft.com/office/powerpoint/2010/main" val="39643721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FCEB15-9DFA-48FD-8960-F99CE5B51AE3}"/>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7AFEFA-883D-4886-B166-8EDD25B2DD8E}"/>
              </a:ext>
            </a:extLst>
          </p:cNvPr>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B46912-F7D5-45D7-9892-C7994657A203}"/>
              </a:ext>
            </a:extLst>
          </p:cNvPr>
          <p:cNvSpPr>
            <a:spLocks noGrp="1"/>
          </p:cNvSpPr>
          <p:nvPr>
            <p:ph type="dt" sz="half" idx="10"/>
          </p:nvPr>
        </p:nvSpPr>
        <p:spPr/>
        <p:txBody>
          <a:bodyPr/>
          <a:lstStyle/>
          <a:p>
            <a:fld id="{E3D9343A-9B54-4BA2-8DA8-615FDFBCCF5C}" type="datetimeFigureOut">
              <a:rPr lang="en-US" smtClean="0"/>
              <a:t>10/11/20</a:t>
            </a:fld>
            <a:endParaRPr lang="en-US"/>
          </a:p>
        </p:txBody>
      </p:sp>
      <p:sp>
        <p:nvSpPr>
          <p:cNvPr id="5" name="Footer Placeholder 4">
            <a:extLst>
              <a:ext uri="{FF2B5EF4-FFF2-40B4-BE49-F238E27FC236}">
                <a16:creationId xmlns:a16="http://schemas.microsoft.com/office/drawing/2014/main" id="{92D26D75-C2F5-4076-8D12-3A456CA0BD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E75532-546E-457E-913F-EDE18C672550}"/>
              </a:ext>
            </a:extLst>
          </p:cNvPr>
          <p:cNvSpPr>
            <a:spLocks noGrp="1"/>
          </p:cNvSpPr>
          <p:nvPr>
            <p:ph type="sldNum" sz="quarter" idx="12"/>
          </p:nvPr>
        </p:nvSpPr>
        <p:spPr/>
        <p:txBody>
          <a:bodyPr/>
          <a:lstStyle/>
          <a:p>
            <a:fld id="{EA07634E-036F-4096-9596-57D2F9BBAB27}" type="slidenum">
              <a:rPr lang="en-US" smtClean="0"/>
              <a:t>‹#›</a:t>
            </a:fld>
            <a:endParaRPr lang="en-US"/>
          </a:p>
        </p:txBody>
      </p:sp>
    </p:spTree>
    <p:extLst>
      <p:ext uri="{BB962C8B-B14F-4D97-AF65-F5344CB8AC3E}">
        <p14:creationId xmlns:p14="http://schemas.microsoft.com/office/powerpoint/2010/main" val="2663774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7995388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2445867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p:nvPr/>
        </p:nvSpPr>
        <p:spPr>
          <a:xfrm>
            <a:off x="1524802" y="672607"/>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5" y="3342927"/>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lstStyle>
            <a:lvl1pPr lvl="0" algn="ctr">
              <a:spcBef>
                <a:spcPts val="0"/>
              </a:spcBef>
              <a:spcAft>
                <a:spcPts val="0"/>
              </a:spcAft>
              <a:buSzPts val="4000"/>
              <a:buNone/>
              <a:defRPr sz="3000"/>
            </a:lvl1pPr>
            <a:lvl2pPr lvl="1" algn="ctr">
              <a:spcBef>
                <a:spcPts val="0"/>
              </a:spcBef>
              <a:spcAft>
                <a:spcPts val="0"/>
              </a:spcAft>
              <a:buSzPts val="4000"/>
              <a:buNone/>
              <a:defRPr sz="3000"/>
            </a:lvl2pPr>
            <a:lvl3pPr lvl="2" algn="ctr">
              <a:spcBef>
                <a:spcPts val="0"/>
              </a:spcBef>
              <a:spcAft>
                <a:spcPts val="0"/>
              </a:spcAft>
              <a:buSzPts val="4000"/>
              <a:buNone/>
              <a:defRPr sz="3000"/>
            </a:lvl3pPr>
            <a:lvl4pPr lvl="3" algn="ctr">
              <a:spcBef>
                <a:spcPts val="0"/>
              </a:spcBef>
              <a:spcAft>
                <a:spcPts val="0"/>
              </a:spcAft>
              <a:buSzPts val="4000"/>
              <a:buNone/>
              <a:defRPr sz="3000"/>
            </a:lvl4pPr>
            <a:lvl5pPr lvl="4" algn="ctr">
              <a:spcBef>
                <a:spcPts val="0"/>
              </a:spcBef>
              <a:spcAft>
                <a:spcPts val="0"/>
              </a:spcAft>
              <a:buSzPts val="4000"/>
              <a:buNone/>
              <a:defRPr sz="3000"/>
            </a:lvl5pPr>
            <a:lvl6pPr lvl="5" algn="ctr">
              <a:spcBef>
                <a:spcPts val="0"/>
              </a:spcBef>
              <a:spcAft>
                <a:spcPts val="0"/>
              </a:spcAft>
              <a:buSzPts val="4000"/>
              <a:buNone/>
              <a:defRPr sz="3000"/>
            </a:lvl6pPr>
            <a:lvl7pPr lvl="6" algn="ctr">
              <a:spcBef>
                <a:spcPts val="0"/>
              </a:spcBef>
              <a:spcAft>
                <a:spcPts val="0"/>
              </a:spcAft>
              <a:buSzPts val="4000"/>
              <a:buNone/>
              <a:defRPr sz="3000"/>
            </a:lvl7pPr>
            <a:lvl8pPr lvl="7" algn="ctr">
              <a:spcBef>
                <a:spcPts val="0"/>
              </a:spcBef>
              <a:spcAft>
                <a:spcPts val="0"/>
              </a:spcAft>
              <a:buSzPts val="4000"/>
              <a:buNone/>
              <a:defRPr sz="3000"/>
            </a:lvl8pPr>
            <a:lvl9pPr lvl="8" algn="ctr">
              <a:spcBef>
                <a:spcPts val="0"/>
              </a:spcBef>
              <a:spcAft>
                <a:spcPts val="0"/>
              </a:spcAft>
              <a:buSzPts val="4000"/>
              <a:buNone/>
              <a:defRPr sz="3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accent5"/>
              </a:buClr>
              <a:buSzPts val="2400"/>
              <a:buFont typeface="Roboto Slab"/>
              <a:buNone/>
              <a:defRPr sz="18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18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18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18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18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18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18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18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18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668167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lstStyle>
            <a:lvl1pPr lvl="0" algn="ctr">
              <a:spcBef>
                <a:spcPts val="0"/>
              </a:spcBef>
              <a:spcAft>
                <a:spcPts val="0"/>
              </a:spcAft>
              <a:buSzPts val="4800"/>
              <a:buNone/>
              <a:defRPr sz="3600"/>
            </a:lvl1pPr>
            <a:lvl2pPr lvl="1" algn="ctr">
              <a:spcBef>
                <a:spcPts val="0"/>
              </a:spcBef>
              <a:spcAft>
                <a:spcPts val="0"/>
              </a:spcAft>
              <a:buSzPts val="4800"/>
              <a:buNone/>
              <a:defRPr sz="3600"/>
            </a:lvl2pPr>
            <a:lvl3pPr lvl="2" algn="ctr">
              <a:spcBef>
                <a:spcPts val="0"/>
              </a:spcBef>
              <a:spcAft>
                <a:spcPts val="0"/>
              </a:spcAft>
              <a:buSzPts val="4800"/>
              <a:buNone/>
              <a:defRPr sz="3600"/>
            </a:lvl3pPr>
            <a:lvl4pPr lvl="3" algn="ctr">
              <a:spcBef>
                <a:spcPts val="0"/>
              </a:spcBef>
              <a:spcAft>
                <a:spcPts val="0"/>
              </a:spcAft>
              <a:buSzPts val="4800"/>
              <a:buNone/>
              <a:defRPr sz="3600"/>
            </a:lvl4pPr>
            <a:lvl5pPr lvl="4" algn="ctr">
              <a:spcBef>
                <a:spcPts val="0"/>
              </a:spcBef>
              <a:spcAft>
                <a:spcPts val="0"/>
              </a:spcAft>
              <a:buSzPts val="4800"/>
              <a:buNone/>
              <a:defRPr sz="3600"/>
            </a:lvl5pPr>
            <a:lvl6pPr lvl="5" algn="ctr">
              <a:spcBef>
                <a:spcPts val="0"/>
              </a:spcBef>
              <a:spcAft>
                <a:spcPts val="0"/>
              </a:spcAft>
              <a:buSzPts val="4800"/>
              <a:buNone/>
              <a:defRPr sz="3600"/>
            </a:lvl6pPr>
            <a:lvl7pPr lvl="6" algn="ctr">
              <a:spcBef>
                <a:spcPts val="0"/>
              </a:spcBef>
              <a:spcAft>
                <a:spcPts val="0"/>
              </a:spcAft>
              <a:buSzPts val="4800"/>
              <a:buNone/>
              <a:defRPr sz="3600"/>
            </a:lvl7pPr>
            <a:lvl8pPr lvl="7" algn="ctr">
              <a:spcBef>
                <a:spcPts val="0"/>
              </a:spcBef>
              <a:spcAft>
                <a:spcPts val="0"/>
              </a:spcAft>
              <a:buSzPts val="4800"/>
              <a:buNone/>
              <a:defRPr sz="3600"/>
            </a:lvl8pPr>
            <a:lvl9pPr lvl="8" algn="ctr">
              <a:spcBef>
                <a:spcPts val="0"/>
              </a:spcBef>
              <a:spcAft>
                <a:spcPts val="0"/>
              </a:spcAft>
              <a:buSzPts val="4800"/>
              <a:buNone/>
              <a:defRPr sz="36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376950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lstStyle>
            <a:lvl1pPr marL="342900" lvl="0" indent="-257175">
              <a:spcBef>
                <a:spcPts val="0"/>
              </a:spcBef>
              <a:spcAft>
                <a:spcPts val="0"/>
              </a:spcAft>
              <a:buSzPts val="1800"/>
              <a:buChar char="●"/>
              <a:defRPr/>
            </a:lvl1pPr>
            <a:lvl2pPr marL="685800" lvl="1" indent="-238125">
              <a:spcBef>
                <a:spcPts val="1200"/>
              </a:spcBef>
              <a:spcAft>
                <a:spcPts val="0"/>
              </a:spcAft>
              <a:buSzPts val="1400"/>
              <a:buChar char="○"/>
              <a:defRPr/>
            </a:lvl2pPr>
            <a:lvl3pPr marL="1028700" lvl="2" indent="-238125">
              <a:spcBef>
                <a:spcPts val="1200"/>
              </a:spcBef>
              <a:spcAft>
                <a:spcPts val="0"/>
              </a:spcAft>
              <a:buSzPts val="1400"/>
              <a:buChar char="■"/>
              <a:defRPr/>
            </a:lvl3pPr>
            <a:lvl4pPr marL="1371600" lvl="3" indent="-238125">
              <a:spcBef>
                <a:spcPts val="1200"/>
              </a:spcBef>
              <a:spcAft>
                <a:spcPts val="0"/>
              </a:spcAft>
              <a:buSzPts val="1400"/>
              <a:buChar char="●"/>
              <a:defRPr/>
            </a:lvl4pPr>
            <a:lvl5pPr marL="1714500" lvl="4" indent="-238125">
              <a:spcBef>
                <a:spcPts val="1200"/>
              </a:spcBef>
              <a:spcAft>
                <a:spcPts val="0"/>
              </a:spcAft>
              <a:buSzPts val="1400"/>
              <a:buChar char="○"/>
              <a:defRPr/>
            </a:lvl5pPr>
            <a:lvl6pPr marL="2057400" lvl="5" indent="-238125">
              <a:spcBef>
                <a:spcPts val="1200"/>
              </a:spcBef>
              <a:spcAft>
                <a:spcPts val="0"/>
              </a:spcAft>
              <a:buSzPts val="1400"/>
              <a:buChar char="■"/>
              <a:defRPr/>
            </a:lvl6pPr>
            <a:lvl7pPr marL="2400300" lvl="6" indent="-238125">
              <a:spcBef>
                <a:spcPts val="1200"/>
              </a:spcBef>
              <a:spcAft>
                <a:spcPts val="0"/>
              </a:spcAft>
              <a:buSzPts val="1400"/>
              <a:buChar char="●"/>
              <a:defRPr/>
            </a:lvl7pPr>
            <a:lvl8pPr marL="2743200" lvl="7" indent="-238125">
              <a:spcBef>
                <a:spcPts val="1200"/>
              </a:spcBef>
              <a:spcAft>
                <a:spcPts val="0"/>
              </a:spcAft>
              <a:buSzPts val="1400"/>
              <a:buChar char="○"/>
              <a:defRPr/>
            </a:lvl8pPr>
            <a:lvl9pPr marL="3086100" lvl="8" indent="-238125">
              <a:spcBef>
                <a:spcPts val="1200"/>
              </a:spcBef>
              <a:spcAft>
                <a:spcPts val="12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303691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lstStyle>
            <a:lvl1pPr marL="342900" lvl="0" indent="-238125">
              <a:spcBef>
                <a:spcPts val="0"/>
              </a:spcBef>
              <a:spcAft>
                <a:spcPts val="0"/>
              </a:spcAft>
              <a:buSzPts val="1400"/>
              <a:buChar char="●"/>
              <a:defRPr sz="1050"/>
            </a:lvl1pPr>
            <a:lvl2pPr marL="685800" lvl="1" indent="-228600">
              <a:spcBef>
                <a:spcPts val="1200"/>
              </a:spcBef>
              <a:spcAft>
                <a:spcPts val="0"/>
              </a:spcAft>
              <a:buSzPts val="1200"/>
              <a:buChar char="○"/>
              <a:defRPr sz="900"/>
            </a:lvl2pPr>
            <a:lvl3pPr marL="1028700" lvl="2" indent="-228600">
              <a:spcBef>
                <a:spcPts val="1200"/>
              </a:spcBef>
              <a:spcAft>
                <a:spcPts val="0"/>
              </a:spcAft>
              <a:buSzPts val="1200"/>
              <a:buChar char="■"/>
              <a:defRPr sz="900"/>
            </a:lvl3pPr>
            <a:lvl4pPr marL="1371600" lvl="3" indent="-228600">
              <a:spcBef>
                <a:spcPts val="1200"/>
              </a:spcBef>
              <a:spcAft>
                <a:spcPts val="0"/>
              </a:spcAft>
              <a:buSzPts val="1200"/>
              <a:buChar char="●"/>
              <a:defRPr sz="900"/>
            </a:lvl4pPr>
            <a:lvl5pPr marL="1714500" lvl="4" indent="-228600">
              <a:spcBef>
                <a:spcPts val="1200"/>
              </a:spcBef>
              <a:spcAft>
                <a:spcPts val="0"/>
              </a:spcAft>
              <a:buSzPts val="1200"/>
              <a:buChar char="○"/>
              <a:defRPr sz="900"/>
            </a:lvl5pPr>
            <a:lvl6pPr marL="2057400" lvl="5" indent="-228600">
              <a:spcBef>
                <a:spcPts val="1200"/>
              </a:spcBef>
              <a:spcAft>
                <a:spcPts val="0"/>
              </a:spcAft>
              <a:buSzPts val="1200"/>
              <a:buChar char="■"/>
              <a:defRPr sz="900"/>
            </a:lvl6pPr>
            <a:lvl7pPr marL="2400300" lvl="6" indent="-228600">
              <a:spcBef>
                <a:spcPts val="1200"/>
              </a:spcBef>
              <a:spcAft>
                <a:spcPts val="0"/>
              </a:spcAft>
              <a:buSzPts val="1200"/>
              <a:buChar char="●"/>
              <a:defRPr sz="900"/>
            </a:lvl7pPr>
            <a:lvl8pPr marL="2743200" lvl="7" indent="-228600">
              <a:spcBef>
                <a:spcPts val="1200"/>
              </a:spcBef>
              <a:spcAft>
                <a:spcPts val="0"/>
              </a:spcAft>
              <a:buSzPts val="1200"/>
              <a:buChar char="○"/>
              <a:defRPr sz="900"/>
            </a:lvl8pPr>
            <a:lvl9pPr marL="3086100" lvl="8" indent="-228600">
              <a:spcBef>
                <a:spcPts val="1200"/>
              </a:spcBef>
              <a:spcAft>
                <a:spcPts val="1200"/>
              </a:spcAft>
              <a:buSzPts val="1200"/>
              <a:buChar char="■"/>
              <a:defRPr sz="9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lstStyle>
            <a:lvl1pPr marL="342900" lvl="0" indent="-238125">
              <a:spcBef>
                <a:spcPts val="0"/>
              </a:spcBef>
              <a:spcAft>
                <a:spcPts val="0"/>
              </a:spcAft>
              <a:buSzPts val="1400"/>
              <a:buChar char="●"/>
              <a:defRPr sz="1050"/>
            </a:lvl1pPr>
            <a:lvl2pPr marL="685800" lvl="1" indent="-228600">
              <a:spcBef>
                <a:spcPts val="1200"/>
              </a:spcBef>
              <a:spcAft>
                <a:spcPts val="0"/>
              </a:spcAft>
              <a:buSzPts val="1200"/>
              <a:buChar char="○"/>
              <a:defRPr sz="900"/>
            </a:lvl2pPr>
            <a:lvl3pPr marL="1028700" lvl="2" indent="-228600">
              <a:spcBef>
                <a:spcPts val="1200"/>
              </a:spcBef>
              <a:spcAft>
                <a:spcPts val="0"/>
              </a:spcAft>
              <a:buSzPts val="1200"/>
              <a:buChar char="■"/>
              <a:defRPr sz="900"/>
            </a:lvl3pPr>
            <a:lvl4pPr marL="1371600" lvl="3" indent="-228600">
              <a:spcBef>
                <a:spcPts val="1200"/>
              </a:spcBef>
              <a:spcAft>
                <a:spcPts val="0"/>
              </a:spcAft>
              <a:buSzPts val="1200"/>
              <a:buChar char="●"/>
              <a:defRPr sz="900"/>
            </a:lvl4pPr>
            <a:lvl5pPr marL="1714500" lvl="4" indent="-228600">
              <a:spcBef>
                <a:spcPts val="1200"/>
              </a:spcBef>
              <a:spcAft>
                <a:spcPts val="0"/>
              </a:spcAft>
              <a:buSzPts val="1200"/>
              <a:buChar char="○"/>
              <a:defRPr sz="900"/>
            </a:lvl5pPr>
            <a:lvl6pPr marL="2057400" lvl="5" indent="-228600">
              <a:spcBef>
                <a:spcPts val="1200"/>
              </a:spcBef>
              <a:spcAft>
                <a:spcPts val="0"/>
              </a:spcAft>
              <a:buSzPts val="1200"/>
              <a:buChar char="■"/>
              <a:defRPr sz="900"/>
            </a:lvl6pPr>
            <a:lvl7pPr marL="2400300" lvl="6" indent="-228600">
              <a:spcBef>
                <a:spcPts val="1200"/>
              </a:spcBef>
              <a:spcAft>
                <a:spcPts val="0"/>
              </a:spcAft>
              <a:buSzPts val="1200"/>
              <a:buChar char="●"/>
              <a:defRPr sz="900"/>
            </a:lvl7pPr>
            <a:lvl8pPr marL="2743200" lvl="7" indent="-228600">
              <a:spcBef>
                <a:spcPts val="1200"/>
              </a:spcBef>
              <a:spcAft>
                <a:spcPts val="0"/>
              </a:spcAft>
              <a:buSzPts val="1200"/>
              <a:buChar char="○"/>
              <a:defRPr sz="900"/>
            </a:lvl8pPr>
            <a:lvl9pPr marL="3086100" lvl="8" indent="-228600">
              <a:spcBef>
                <a:spcPts val="1200"/>
              </a:spcBef>
              <a:spcAft>
                <a:spcPts val="1200"/>
              </a:spcAft>
              <a:buSzPts val="1200"/>
              <a:buChar char="■"/>
              <a:defRPr sz="9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376749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578301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1800"/>
            </a:lvl1pPr>
            <a:lvl2pPr lvl="1">
              <a:spcBef>
                <a:spcPts val="0"/>
              </a:spcBef>
              <a:spcAft>
                <a:spcPts val="0"/>
              </a:spcAft>
              <a:buSzPts val="2400"/>
              <a:buNone/>
              <a:defRPr sz="1800"/>
            </a:lvl2pPr>
            <a:lvl3pPr lvl="2">
              <a:spcBef>
                <a:spcPts val="0"/>
              </a:spcBef>
              <a:spcAft>
                <a:spcPts val="0"/>
              </a:spcAft>
              <a:buSzPts val="2400"/>
              <a:buNone/>
              <a:defRPr sz="1800"/>
            </a:lvl3pPr>
            <a:lvl4pPr lvl="3">
              <a:spcBef>
                <a:spcPts val="0"/>
              </a:spcBef>
              <a:spcAft>
                <a:spcPts val="0"/>
              </a:spcAft>
              <a:buSzPts val="2400"/>
              <a:buNone/>
              <a:defRPr sz="1800"/>
            </a:lvl4pPr>
            <a:lvl5pPr lvl="4">
              <a:spcBef>
                <a:spcPts val="0"/>
              </a:spcBef>
              <a:spcAft>
                <a:spcPts val="0"/>
              </a:spcAft>
              <a:buSzPts val="2400"/>
              <a:buNone/>
              <a:defRPr sz="1800"/>
            </a:lvl5pPr>
            <a:lvl6pPr lvl="5">
              <a:spcBef>
                <a:spcPts val="0"/>
              </a:spcBef>
              <a:spcAft>
                <a:spcPts val="0"/>
              </a:spcAft>
              <a:buSzPts val="2400"/>
              <a:buNone/>
              <a:defRPr sz="1800"/>
            </a:lvl6pPr>
            <a:lvl7pPr lvl="6">
              <a:spcBef>
                <a:spcPts val="0"/>
              </a:spcBef>
              <a:spcAft>
                <a:spcPts val="0"/>
              </a:spcAft>
              <a:buSzPts val="2400"/>
              <a:buNone/>
              <a:defRPr sz="1800"/>
            </a:lvl7pPr>
            <a:lvl8pPr lvl="7">
              <a:spcBef>
                <a:spcPts val="0"/>
              </a:spcBef>
              <a:spcAft>
                <a:spcPts val="0"/>
              </a:spcAft>
              <a:buSzPts val="2400"/>
              <a:buNone/>
              <a:defRPr sz="1800"/>
            </a:lvl8pPr>
            <a:lvl9pPr lvl="8">
              <a:spcBef>
                <a:spcPts val="0"/>
              </a:spcBef>
              <a:spcAft>
                <a:spcPts val="0"/>
              </a:spcAft>
              <a:buSzPts val="2400"/>
              <a:buNone/>
              <a:defRPr sz="18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lstStyle>
            <a:lvl1pPr marL="342900" lvl="0" indent="-228600">
              <a:spcBef>
                <a:spcPts val="0"/>
              </a:spcBef>
              <a:spcAft>
                <a:spcPts val="0"/>
              </a:spcAft>
              <a:buSzPts val="1200"/>
              <a:buChar char="●"/>
              <a:defRPr sz="900"/>
            </a:lvl1pPr>
            <a:lvl2pPr marL="685800" lvl="1" indent="-228600">
              <a:spcBef>
                <a:spcPts val="1200"/>
              </a:spcBef>
              <a:spcAft>
                <a:spcPts val="0"/>
              </a:spcAft>
              <a:buSzPts val="1200"/>
              <a:buChar char="○"/>
              <a:defRPr sz="900"/>
            </a:lvl2pPr>
            <a:lvl3pPr marL="1028700" lvl="2" indent="-228600">
              <a:spcBef>
                <a:spcPts val="1200"/>
              </a:spcBef>
              <a:spcAft>
                <a:spcPts val="0"/>
              </a:spcAft>
              <a:buSzPts val="1200"/>
              <a:buChar char="■"/>
              <a:defRPr sz="900"/>
            </a:lvl3pPr>
            <a:lvl4pPr marL="1371600" lvl="3" indent="-228600">
              <a:spcBef>
                <a:spcPts val="1200"/>
              </a:spcBef>
              <a:spcAft>
                <a:spcPts val="0"/>
              </a:spcAft>
              <a:buSzPts val="1200"/>
              <a:buChar char="●"/>
              <a:defRPr sz="900"/>
            </a:lvl4pPr>
            <a:lvl5pPr marL="1714500" lvl="4" indent="-228600">
              <a:spcBef>
                <a:spcPts val="1200"/>
              </a:spcBef>
              <a:spcAft>
                <a:spcPts val="0"/>
              </a:spcAft>
              <a:buSzPts val="1200"/>
              <a:buChar char="○"/>
              <a:defRPr sz="900"/>
            </a:lvl5pPr>
            <a:lvl6pPr marL="2057400" lvl="5" indent="-228600">
              <a:spcBef>
                <a:spcPts val="1200"/>
              </a:spcBef>
              <a:spcAft>
                <a:spcPts val="0"/>
              </a:spcAft>
              <a:buSzPts val="1200"/>
              <a:buChar char="■"/>
              <a:defRPr sz="900"/>
            </a:lvl6pPr>
            <a:lvl7pPr marL="2400300" lvl="6" indent="-228600">
              <a:spcBef>
                <a:spcPts val="1200"/>
              </a:spcBef>
              <a:spcAft>
                <a:spcPts val="0"/>
              </a:spcAft>
              <a:buSzPts val="1200"/>
              <a:buChar char="●"/>
              <a:defRPr sz="900"/>
            </a:lvl7pPr>
            <a:lvl8pPr marL="2743200" lvl="7" indent="-228600">
              <a:spcBef>
                <a:spcPts val="1200"/>
              </a:spcBef>
              <a:spcAft>
                <a:spcPts val="0"/>
              </a:spcAft>
              <a:buSzPts val="1200"/>
              <a:buChar char="○"/>
              <a:defRPr sz="900"/>
            </a:lvl8pPr>
            <a:lvl9pPr marL="3086100" lvl="8" indent="-228600">
              <a:spcBef>
                <a:spcPts val="1200"/>
              </a:spcBef>
              <a:spcAft>
                <a:spcPts val="1200"/>
              </a:spcAft>
              <a:buSzPts val="1200"/>
              <a:buChar char="■"/>
              <a:defRPr sz="9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107016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3600"/>
            </a:lvl1pPr>
            <a:lvl2pPr lvl="1">
              <a:spcBef>
                <a:spcPts val="0"/>
              </a:spcBef>
              <a:spcAft>
                <a:spcPts val="0"/>
              </a:spcAft>
              <a:buSzPts val="4800"/>
              <a:buNone/>
              <a:defRPr sz="3600"/>
            </a:lvl2pPr>
            <a:lvl3pPr lvl="2">
              <a:spcBef>
                <a:spcPts val="0"/>
              </a:spcBef>
              <a:spcAft>
                <a:spcPts val="0"/>
              </a:spcAft>
              <a:buSzPts val="4800"/>
              <a:buNone/>
              <a:defRPr sz="3600"/>
            </a:lvl3pPr>
            <a:lvl4pPr lvl="3">
              <a:spcBef>
                <a:spcPts val="0"/>
              </a:spcBef>
              <a:spcAft>
                <a:spcPts val="0"/>
              </a:spcAft>
              <a:buSzPts val="4800"/>
              <a:buNone/>
              <a:defRPr sz="3600"/>
            </a:lvl4pPr>
            <a:lvl5pPr lvl="4">
              <a:spcBef>
                <a:spcPts val="0"/>
              </a:spcBef>
              <a:spcAft>
                <a:spcPts val="0"/>
              </a:spcAft>
              <a:buSzPts val="4800"/>
              <a:buNone/>
              <a:defRPr sz="3600"/>
            </a:lvl5pPr>
            <a:lvl6pPr lvl="5">
              <a:spcBef>
                <a:spcPts val="0"/>
              </a:spcBef>
              <a:spcAft>
                <a:spcPts val="0"/>
              </a:spcAft>
              <a:buSzPts val="4800"/>
              <a:buNone/>
              <a:defRPr sz="3600"/>
            </a:lvl6pPr>
            <a:lvl7pPr lvl="6">
              <a:spcBef>
                <a:spcPts val="0"/>
              </a:spcBef>
              <a:spcAft>
                <a:spcPts val="0"/>
              </a:spcAft>
              <a:buSzPts val="4800"/>
              <a:buNone/>
              <a:defRPr sz="3600"/>
            </a:lvl7pPr>
            <a:lvl8pPr lvl="7">
              <a:spcBef>
                <a:spcPts val="0"/>
              </a:spcBef>
              <a:spcAft>
                <a:spcPts val="0"/>
              </a:spcAft>
              <a:buSzPts val="4800"/>
              <a:buNone/>
              <a:defRPr sz="3600"/>
            </a:lvl8pPr>
            <a:lvl9pPr lvl="8">
              <a:spcBef>
                <a:spcPts val="0"/>
              </a:spcBef>
              <a:spcAft>
                <a:spcPts val="0"/>
              </a:spcAft>
              <a:buSzPts val="4800"/>
              <a:buNone/>
              <a:defRPr sz="36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307338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lstStyle>
            <a:lvl1pPr lvl="0" algn="ctr">
              <a:spcBef>
                <a:spcPts val="0"/>
              </a:spcBef>
              <a:spcAft>
                <a:spcPts val="0"/>
              </a:spcAft>
              <a:buSzPts val="3800"/>
              <a:buNone/>
              <a:defRPr sz="2850"/>
            </a:lvl1pPr>
            <a:lvl2pPr lvl="1" algn="ctr">
              <a:spcBef>
                <a:spcPts val="0"/>
              </a:spcBef>
              <a:spcAft>
                <a:spcPts val="0"/>
              </a:spcAft>
              <a:buSzPts val="3800"/>
              <a:buNone/>
              <a:defRPr sz="2850"/>
            </a:lvl2pPr>
            <a:lvl3pPr lvl="2" algn="ctr">
              <a:spcBef>
                <a:spcPts val="0"/>
              </a:spcBef>
              <a:spcAft>
                <a:spcPts val="0"/>
              </a:spcAft>
              <a:buSzPts val="3800"/>
              <a:buNone/>
              <a:defRPr sz="2850"/>
            </a:lvl3pPr>
            <a:lvl4pPr lvl="3" algn="ctr">
              <a:spcBef>
                <a:spcPts val="0"/>
              </a:spcBef>
              <a:spcAft>
                <a:spcPts val="0"/>
              </a:spcAft>
              <a:buSzPts val="3800"/>
              <a:buNone/>
              <a:defRPr sz="2850"/>
            </a:lvl4pPr>
            <a:lvl5pPr lvl="4" algn="ctr">
              <a:spcBef>
                <a:spcPts val="0"/>
              </a:spcBef>
              <a:spcAft>
                <a:spcPts val="0"/>
              </a:spcAft>
              <a:buSzPts val="3800"/>
              <a:buNone/>
              <a:defRPr sz="2850"/>
            </a:lvl5pPr>
            <a:lvl6pPr lvl="5" algn="ctr">
              <a:spcBef>
                <a:spcPts val="0"/>
              </a:spcBef>
              <a:spcAft>
                <a:spcPts val="0"/>
              </a:spcAft>
              <a:buSzPts val="3800"/>
              <a:buNone/>
              <a:defRPr sz="2850"/>
            </a:lvl6pPr>
            <a:lvl7pPr lvl="6" algn="ctr">
              <a:spcBef>
                <a:spcPts val="0"/>
              </a:spcBef>
              <a:spcAft>
                <a:spcPts val="0"/>
              </a:spcAft>
              <a:buSzPts val="3800"/>
              <a:buNone/>
              <a:defRPr sz="2850"/>
            </a:lvl7pPr>
            <a:lvl8pPr lvl="7" algn="ctr">
              <a:spcBef>
                <a:spcPts val="0"/>
              </a:spcBef>
              <a:spcAft>
                <a:spcPts val="0"/>
              </a:spcAft>
              <a:buSzPts val="3800"/>
              <a:buNone/>
              <a:defRPr sz="2850"/>
            </a:lvl8pPr>
            <a:lvl9pPr lvl="8" algn="ctr">
              <a:spcBef>
                <a:spcPts val="0"/>
              </a:spcBef>
              <a:spcAft>
                <a:spcPts val="0"/>
              </a:spcAft>
              <a:buSzPts val="3800"/>
              <a:buNone/>
              <a:defRPr sz="285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accent5"/>
              </a:buClr>
              <a:buSzPts val="2100"/>
              <a:buNone/>
              <a:defRPr sz="1575">
                <a:solidFill>
                  <a:schemeClr val="accent5"/>
                </a:solidFill>
              </a:defRPr>
            </a:lvl1pPr>
            <a:lvl2pPr lvl="1" algn="ctr">
              <a:lnSpc>
                <a:spcPct val="100000"/>
              </a:lnSpc>
              <a:spcBef>
                <a:spcPts val="0"/>
              </a:spcBef>
              <a:spcAft>
                <a:spcPts val="0"/>
              </a:spcAft>
              <a:buClr>
                <a:schemeClr val="accent5"/>
              </a:buClr>
              <a:buSzPts val="2100"/>
              <a:buNone/>
              <a:defRPr sz="1575">
                <a:solidFill>
                  <a:schemeClr val="accent5"/>
                </a:solidFill>
              </a:defRPr>
            </a:lvl2pPr>
            <a:lvl3pPr lvl="2" algn="ctr">
              <a:lnSpc>
                <a:spcPct val="100000"/>
              </a:lnSpc>
              <a:spcBef>
                <a:spcPts val="0"/>
              </a:spcBef>
              <a:spcAft>
                <a:spcPts val="0"/>
              </a:spcAft>
              <a:buClr>
                <a:schemeClr val="accent5"/>
              </a:buClr>
              <a:buSzPts val="2100"/>
              <a:buNone/>
              <a:defRPr sz="1575">
                <a:solidFill>
                  <a:schemeClr val="accent5"/>
                </a:solidFill>
              </a:defRPr>
            </a:lvl3pPr>
            <a:lvl4pPr lvl="3" algn="ctr">
              <a:lnSpc>
                <a:spcPct val="100000"/>
              </a:lnSpc>
              <a:spcBef>
                <a:spcPts val="0"/>
              </a:spcBef>
              <a:spcAft>
                <a:spcPts val="0"/>
              </a:spcAft>
              <a:buClr>
                <a:schemeClr val="accent5"/>
              </a:buClr>
              <a:buSzPts val="2100"/>
              <a:buNone/>
              <a:defRPr sz="1575">
                <a:solidFill>
                  <a:schemeClr val="accent5"/>
                </a:solidFill>
              </a:defRPr>
            </a:lvl4pPr>
            <a:lvl5pPr lvl="4" algn="ctr">
              <a:lnSpc>
                <a:spcPct val="100000"/>
              </a:lnSpc>
              <a:spcBef>
                <a:spcPts val="0"/>
              </a:spcBef>
              <a:spcAft>
                <a:spcPts val="0"/>
              </a:spcAft>
              <a:buClr>
                <a:schemeClr val="accent5"/>
              </a:buClr>
              <a:buSzPts val="2100"/>
              <a:buNone/>
              <a:defRPr sz="1575">
                <a:solidFill>
                  <a:schemeClr val="accent5"/>
                </a:solidFill>
              </a:defRPr>
            </a:lvl5pPr>
            <a:lvl6pPr lvl="5" algn="ctr">
              <a:lnSpc>
                <a:spcPct val="100000"/>
              </a:lnSpc>
              <a:spcBef>
                <a:spcPts val="0"/>
              </a:spcBef>
              <a:spcAft>
                <a:spcPts val="0"/>
              </a:spcAft>
              <a:buClr>
                <a:schemeClr val="accent5"/>
              </a:buClr>
              <a:buSzPts val="2100"/>
              <a:buNone/>
              <a:defRPr sz="1575">
                <a:solidFill>
                  <a:schemeClr val="accent5"/>
                </a:solidFill>
              </a:defRPr>
            </a:lvl6pPr>
            <a:lvl7pPr lvl="6" algn="ctr">
              <a:lnSpc>
                <a:spcPct val="100000"/>
              </a:lnSpc>
              <a:spcBef>
                <a:spcPts val="0"/>
              </a:spcBef>
              <a:spcAft>
                <a:spcPts val="0"/>
              </a:spcAft>
              <a:buClr>
                <a:schemeClr val="accent5"/>
              </a:buClr>
              <a:buSzPts val="2100"/>
              <a:buNone/>
              <a:defRPr sz="1575">
                <a:solidFill>
                  <a:schemeClr val="accent5"/>
                </a:solidFill>
              </a:defRPr>
            </a:lvl7pPr>
            <a:lvl8pPr lvl="7" algn="ctr">
              <a:lnSpc>
                <a:spcPct val="100000"/>
              </a:lnSpc>
              <a:spcBef>
                <a:spcPts val="0"/>
              </a:spcBef>
              <a:spcAft>
                <a:spcPts val="0"/>
              </a:spcAft>
              <a:buClr>
                <a:schemeClr val="accent5"/>
              </a:buClr>
              <a:buSzPts val="2100"/>
              <a:buNone/>
              <a:defRPr sz="1575">
                <a:solidFill>
                  <a:schemeClr val="accent5"/>
                </a:solidFill>
              </a:defRPr>
            </a:lvl8pPr>
            <a:lvl9pPr lvl="8" algn="ctr">
              <a:lnSpc>
                <a:spcPct val="100000"/>
              </a:lnSpc>
              <a:spcBef>
                <a:spcPts val="0"/>
              </a:spcBef>
              <a:spcAft>
                <a:spcPts val="0"/>
              </a:spcAft>
              <a:buClr>
                <a:schemeClr val="accent5"/>
              </a:buClr>
              <a:buSzPts val="2100"/>
              <a:buNone/>
              <a:defRPr sz="1575">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342900" lvl="0" indent="-257175">
              <a:spcBef>
                <a:spcPts val="0"/>
              </a:spcBef>
              <a:spcAft>
                <a:spcPts val="0"/>
              </a:spcAft>
              <a:buSzPts val="1800"/>
              <a:buChar char="●"/>
              <a:defRPr/>
            </a:lvl1pPr>
            <a:lvl2pPr marL="685800" lvl="1" indent="-238125">
              <a:spcBef>
                <a:spcPts val="1200"/>
              </a:spcBef>
              <a:spcAft>
                <a:spcPts val="0"/>
              </a:spcAft>
              <a:buSzPts val="1400"/>
              <a:buChar char="○"/>
              <a:defRPr/>
            </a:lvl2pPr>
            <a:lvl3pPr marL="1028700" lvl="2" indent="-238125">
              <a:spcBef>
                <a:spcPts val="1200"/>
              </a:spcBef>
              <a:spcAft>
                <a:spcPts val="0"/>
              </a:spcAft>
              <a:buSzPts val="1400"/>
              <a:buChar char="■"/>
              <a:defRPr/>
            </a:lvl3pPr>
            <a:lvl4pPr marL="1371600" lvl="3" indent="-238125">
              <a:spcBef>
                <a:spcPts val="1200"/>
              </a:spcBef>
              <a:spcAft>
                <a:spcPts val="0"/>
              </a:spcAft>
              <a:buSzPts val="1400"/>
              <a:buChar char="●"/>
              <a:defRPr/>
            </a:lvl4pPr>
            <a:lvl5pPr marL="1714500" lvl="4" indent="-238125">
              <a:spcBef>
                <a:spcPts val="1200"/>
              </a:spcBef>
              <a:spcAft>
                <a:spcPts val="0"/>
              </a:spcAft>
              <a:buSzPts val="1400"/>
              <a:buChar char="○"/>
              <a:defRPr/>
            </a:lvl5pPr>
            <a:lvl6pPr marL="2057400" lvl="5" indent="-238125">
              <a:spcBef>
                <a:spcPts val="1200"/>
              </a:spcBef>
              <a:spcAft>
                <a:spcPts val="0"/>
              </a:spcAft>
              <a:buSzPts val="1400"/>
              <a:buChar char="■"/>
              <a:defRPr/>
            </a:lvl6pPr>
            <a:lvl7pPr marL="2400300" lvl="6" indent="-238125">
              <a:spcBef>
                <a:spcPts val="1200"/>
              </a:spcBef>
              <a:spcAft>
                <a:spcPts val="0"/>
              </a:spcAft>
              <a:buSzPts val="1400"/>
              <a:buChar char="●"/>
              <a:defRPr/>
            </a:lvl7pPr>
            <a:lvl8pPr marL="2743200" lvl="7" indent="-238125">
              <a:spcBef>
                <a:spcPts val="1200"/>
              </a:spcBef>
              <a:spcAft>
                <a:spcPts val="0"/>
              </a:spcAft>
              <a:buSzPts val="1400"/>
              <a:buChar char="○"/>
              <a:defRPr/>
            </a:lvl8pPr>
            <a:lvl9pPr marL="3086100" lvl="8" indent="-238125">
              <a:spcBef>
                <a:spcPts val="1200"/>
              </a:spcBef>
              <a:spcAft>
                <a:spcPts val="120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34660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lstStyle>
            <a:lvl1pPr marL="342900" lvl="0" indent="-17145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927736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lstStyle>
            <a:lvl1pPr lvl="0" algn="ctr">
              <a:spcBef>
                <a:spcPts val="0"/>
              </a:spcBef>
              <a:spcAft>
                <a:spcPts val="0"/>
              </a:spcAft>
              <a:buClr>
                <a:schemeClr val="accent5"/>
              </a:buClr>
              <a:buSzPts val="13000"/>
              <a:buNone/>
              <a:defRPr sz="9750">
                <a:solidFill>
                  <a:schemeClr val="accent5"/>
                </a:solidFill>
              </a:defRPr>
            </a:lvl1pPr>
            <a:lvl2pPr lvl="1" algn="ctr">
              <a:spcBef>
                <a:spcPts val="0"/>
              </a:spcBef>
              <a:spcAft>
                <a:spcPts val="0"/>
              </a:spcAft>
              <a:buClr>
                <a:schemeClr val="accent5"/>
              </a:buClr>
              <a:buSzPts val="13000"/>
              <a:buNone/>
              <a:defRPr sz="9750">
                <a:solidFill>
                  <a:schemeClr val="accent5"/>
                </a:solidFill>
              </a:defRPr>
            </a:lvl2pPr>
            <a:lvl3pPr lvl="2" algn="ctr">
              <a:spcBef>
                <a:spcPts val="0"/>
              </a:spcBef>
              <a:spcAft>
                <a:spcPts val="0"/>
              </a:spcAft>
              <a:buClr>
                <a:schemeClr val="accent5"/>
              </a:buClr>
              <a:buSzPts val="13000"/>
              <a:buNone/>
              <a:defRPr sz="9750">
                <a:solidFill>
                  <a:schemeClr val="accent5"/>
                </a:solidFill>
              </a:defRPr>
            </a:lvl3pPr>
            <a:lvl4pPr lvl="3" algn="ctr">
              <a:spcBef>
                <a:spcPts val="0"/>
              </a:spcBef>
              <a:spcAft>
                <a:spcPts val="0"/>
              </a:spcAft>
              <a:buClr>
                <a:schemeClr val="accent5"/>
              </a:buClr>
              <a:buSzPts val="13000"/>
              <a:buNone/>
              <a:defRPr sz="9750">
                <a:solidFill>
                  <a:schemeClr val="accent5"/>
                </a:solidFill>
              </a:defRPr>
            </a:lvl4pPr>
            <a:lvl5pPr lvl="4" algn="ctr">
              <a:spcBef>
                <a:spcPts val="0"/>
              </a:spcBef>
              <a:spcAft>
                <a:spcPts val="0"/>
              </a:spcAft>
              <a:buClr>
                <a:schemeClr val="accent5"/>
              </a:buClr>
              <a:buSzPts val="13000"/>
              <a:buNone/>
              <a:defRPr sz="9750">
                <a:solidFill>
                  <a:schemeClr val="accent5"/>
                </a:solidFill>
              </a:defRPr>
            </a:lvl5pPr>
            <a:lvl6pPr lvl="5" algn="ctr">
              <a:spcBef>
                <a:spcPts val="0"/>
              </a:spcBef>
              <a:spcAft>
                <a:spcPts val="0"/>
              </a:spcAft>
              <a:buClr>
                <a:schemeClr val="accent5"/>
              </a:buClr>
              <a:buSzPts val="13000"/>
              <a:buNone/>
              <a:defRPr sz="9750">
                <a:solidFill>
                  <a:schemeClr val="accent5"/>
                </a:solidFill>
              </a:defRPr>
            </a:lvl6pPr>
            <a:lvl7pPr lvl="6" algn="ctr">
              <a:spcBef>
                <a:spcPts val="0"/>
              </a:spcBef>
              <a:spcAft>
                <a:spcPts val="0"/>
              </a:spcAft>
              <a:buClr>
                <a:schemeClr val="accent5"/>
              </a:buClr>
              <a:buSzPts val="13000"/>
              <a:buNone/>
              <a:defRPr sz="9750">
                <a:solidFill>
                  <a:schemeClr val="accent5"/>
                </a:solidFill>
              </a:defRPr>
            </a:lvl7pPr>
            <a:lvl8pPr lvl="7" algn="ctr">
              <a:spcBef>
                <a:spcPts val="0"/>
              </a:spcBef>
              <a:spcAft>
                <a:spcPts val="0"/>
              </a:spcAft>
              <a:buClr>
                <a:schemeClr val="accent5"/>
              </a:buClr>
              <a:buSzPts val="13000"/>
              <a:buNone/>
              <a:defRPr sz="9750">
                <a:solidFill>
                  <a:schemeClr val="accent5"/>
                </a:solidFill>
              </a:defRPr>
            </a:lvl8pPr>
            <a:lvl9pPr lvl="8" algn="ctr">
              <a:spcBef>
                <a:spcPts val="0"/>
              </a:spcBef>
              <a:spcAft>
                <a:spcPts val="0"/>
              </a:spcAft>
              <a:buClr>
                <a:schemeClr val="accent5"/>
              </a:buClr>
              <a:buSzPts val="13000"/>
              <a:buNone/>
              <a:defRPr sz="975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lstStyle>
            <a:lvl1pPr marL="342900" lvl="0" indent="-257175" algn="ctr">
              <a:spcBef>
                <a:spcPts val="0"/>
              </a:spcBef>
              <a:spcAft>
                <a:spcPts val="0"/>
              </a:spcAft>
              <a:buSzPts val="1800"/>
              <a:buChar char="●"/>
              <a:defRPr/>
            </a:lvl1pPr>
            <a:lvl2pPr marL="685800" lvl="1" indent="-238125" algn="ctr">
              <a:spcBef>
                <a:spcPts val="1200"/>
              </a:spcBef>
              <a:spcAft>
                <a:spcPts val="0"/>
              </a:spcAft>
              <a:buSzPts val="1400"/>
              <a:buChar char="○"/>
              <a:defRPr/>
            </a:lvl2pPr>
            <a:lvl3pPr marL="1028700" lvl="2" indent="-238125" algn="ctr">
              <a:spcBef>
                <a:spcPts val="1200"/>
              </a:spcBef>
              <a:spcAft>
                <a:spcPts val="0"/>
              </a:spcAft>
              <a:buSzPts val="1400"/>
              <a:buChar char="■"/>
              <a:defRPr/>
            </a:lvl3pPr>
            <a:lvl4pPr marL="1371600" lvl="3" indent="-238125" algn="ctr">
              <a:spcBef>
                <a:spcPts val="1200"/>
              </a:spcBef>
              <a:spcAft>
                <a:spcPts val="0"/>
              </a:spcAft>
              <a:buSzPts val="1400"/>
              <a:buChar char="●"/>
              <a:defRPr/>
            </a:lvl4pPr>
            <a:lvl5pPr marL="1714500" lvl="4" indent="-238125" algn="ctr">
              <a:spcBef>
                <a:spcPts val="1200"/>
              </a:spcBef>
              <a:spcAft>
                <a:spcPts val="0"/>
              </a:spcAft>
              <a:buSzPts val="1400"/>
              <a:buChar char="○"/>
              <a:defRPr/>
            </a:lvl5pPr>
            <a:lvl6pPr marL="2057400" lvl="5" indent="-238125" algn="ctr">
              <a:spcBef>
                <a:spcPts val="1200"/>
              </a:spcBef>
              <a:spcAft>
                <a:spcPts val="0"/>
              </a:spcAft>
              <a:buSzPts val="1400"/>
              <a:buChar char="■"/>
              <a:defRPr/>
            </a:lvl6pPr>
            <a:lvl7pPr marL="2400300" lvl="6" indent="-238125" algn="ctr">
              <a:spcBef>
                <a:spcPts val="1200"/>
              </a:spcBef>
              <a:spcAft>
                <a:spcPts val="0"/>
              </a:spcAft>
              <a:buSzPts val="1400"/>
              <a:buChar char="●"/>
              <a:defRPr/>
            </a:lvl7pPr>
            <a:lvl8pPr marL="2743200" lvl="7" indent="-238125" algn="ctr">
              <a:spcBef>
                <a:spcPts val="1200"/>
              </a:spcBef>
              <a:spcAft>
                <a:spcPts val="0"/>
              </a:spcAft>
              <a:buSzPts val="1400"/>
              <a:buChar char="○"/>
              <a:defRPr/>
            </a:lvl8pPr>
            <a:lvl9pPr marL="3086100" lvl="8" indent="-238125" algn="ctr">
              <a:spcBef>
                <a:spcPts val="1200"/>
              </a:spcBef>
              <a:spcAft>
                <a:spcPts val="120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79786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87597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3.emf"/><Relationship Id="rId5" Type="http://schemas.openxmlformats.org/officeDocument/2006/relationships/slideLayout" Target="../slideLayouts/slideLayout16.xml"/><Relationship Id="rId10" Type="http://schemas.openxmlformats.org/officeDocument/2006/relationships/image" Target="../media/image2.emf"/><Relationship Id="rId4" Type="http://schemas.openxmlformats.org/officeDocument/2006/relationships/slideLayout" Target="../slideLayouts/slideLayout15.xml"/><Relationship Id="rId9"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8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267369" y="3980447"/>
            <a:ext cx="184731" cy="253916"/>
          </a:xfrm>
          <a:prstGeom prst="rect">
            <a:avLst/>
          </a:prstGeom>
          <a:noFill/>
        </p:spPr>
        <p:txBody>
          <a:bodyPr wrap="none" rtlCol="0">
            <a:spAutoFit/>
          </a:bodyPr>
          <a:lstStyle/>
          <a:p>
            <a:endParaRPr lang="en-US" sz="1050" dirty="0"/>
          </a:p>
        </p:txBody>
      </p:sp>
      <p:sp>
        <p:nvSpPr>
          <p:cNvPr id="8" name="Title Placeholder 1"/>
          <p:cNvSpPr>
            <a:spLocks noGrp="1"/>
          </p:cNvSpPr>
          <p:nvPr>
            <p:ph type="title"/>
          </p:nvPr>
        </p:nvSpPr>
        <p:spPr>
          <a:xfrm>
            <a:off x="457200" y="823092"/>
            <a:ext cx="8229600" cy="857250"/>
          </a:xfrm>
          <a:prstGeom prst="rect">
            <a:avLst/>
          </a:prstGeom>
        </p:spPr>
        <p:txBody>
          <a:bodyPr vert="horz" lIns="91440" tIns="45720" rIns="91440" bIns="45720" rtlCol="0" anchor="ctr">
            <a:normAutofit/>
          </a:bodyPr>
          <a:lstStyle/>
          <a:p>
            <a:r>
              <a:rPr lang="en-US" dirty="0"/>
              <a:t>Project Title</a:t>
            </a:r>
          </a:p>
        </p:txBody>
      </p:sp>
      <p:sp>
        <p:nvSpPr>
          <p:cNvPr id="9" name="Text Placeholder 2"/>
          <p:cNvSpPr>
            <a:spLocks noGrp="1"/>
          </p:cNvSpPr>
          <p:nvPr>
            <p:ph type="body" idx="1"/>
          </p:nvPr>
        </p:nvSpPr>
        <p:spPr>
          <a:xfrm>
            <a:off x="457200" y="1784684"/>
            <a:ext cx="8229600" cy="1894814"/>
          </a:xfrm>
          <a:prstGeom prst="rect">
            <a:avLst/>
          </a:prstGeom>
        </p:spPr>
        <p:txBody>
          <a:bodyPr vert="horz" lIns="91440" tIns="45720" rIns="91440" bIns="45720" rtlCol="0">
            <a:normAutofit/>
          </a:bodyPr>
          <a:lstStyle/>
          <a:p>
            <a:pPr lvl="0"/>
            <a:r>
              <a:rPr lang="en-US" dirty="0" err="1"/>
              <a:t>Lorem</a:t>
            </a:r>
            <a:r>
              <a:rPr lang="en-US" dirty="0"/>
              <a:t> </a:t>
            </a:r>
            <a:r>
              <a:rPr lang="en-US" dirty="0" err="1"/>
              <a:t>Ipsum</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9"/>
          <a:stretch>
            <a:fillRect/>
          </a:stretch>
        </p:blipFill>
        <p:spPr>
          <a:xfrm>
            <a:off x="0" y="4198915"/>
            <a:ext cx="9170736" cy="997555"/>
          </a:xfrm>
          <a:prstGeom prst="rect">
            <a:avLst/>
          </a:prstGeom>
        </p:spPr>
      </p:pic>
      <p:pic>
        <p:nvPicPr>
          <p:cNvPr id="11" name="Picture 10"/>
          <p:cNvPicPr>
            <a:picLocks noChangeAspect="1"/>
          </p:cNvPicPr>
          <p:nvPr userDrawn="1"/>
        </p:nvPicPr>
        <p:blipFill>
          <a:blip r:embed="rId10"/>
          <a:stretch>
            <a:fillRect/>
          </a:stretch>
        </p:blipFill>
        <p:spPr>
          <a:xfrm>
            <a:off x="369049" y="4514471"/>
            <a:ext cx="1745673" cy="400050"/>
          </a:xfrm>
          <a:prstGeom prst="rect">
            <a:avLst/>
          </a:prstGeom>
        </p:spPr>
      </p:pic>
      <p:sp>
        <p:nvSpPr>
          <p:cNvPr id="14" name="Date Placeholder 3"/>
          <p:cNvSpPr>
            <a:spLocks noGrp="1"/>
          </p:cNvSpPr>
          <p:nvPr>
            <p:ph type="dt" sz="half" idx="2"/>
          </p:nvPr>
        </p:nvSpPr>
        <p:spPr>
          <a:xfrm>
            <a:off x="2254639" y="4755920"/>
            <a:ext cx="869562" cy="273844"/>
          </a:xfrm>
          <a:prstGeom prst="rect">
            <a:avLst/>
          </a:prstGeom>
        </p:spPr>
        <p:txBody>
          <a:bodyPr/>
          <a:lstStyle>
            <a:lvl1pPr>
              <a:defRPr sz="825">
                <a:solidFill>
                  <a:schemeClr val="bg1"/>
                </a:solidFill>
                <a:latin typeface="Lucida Grande"/>
                <a:cs typeface="Lucida Grande"/>
              </a:defRPr>
            </a:lvl1pPr>
          </a:lstStyle>
          <a:p>
            <a:endParaRPr lang="en-US" dirty="0"/>
          </a:p>
        </p:txBody>
      </p:sp>
      <p:sp>
        <p:nvSpPr>
          <p:cNvPr id="15" name="Footer Placeholder 4"/>
          <p:cNvSpPr>
            <a:spLocks noGrp="1"/>
          </p:cNvSpPr>
          <p:nvPr>
            <p:ph type="ftr" sz="quarter" idx="3"/>
          </p:nvPr>
        </p:nvSpPr>
        <p:spPr>
          <a:xfrm>
            <a:off x="3124201" y="4755920"/>
            <a:ext cx="1153694" cy="273844"/>
          </a:xfrm>
          <a:prstGeom prst="rect">
            <a:avLst/>
          </a:prstGeom>
        </p:spPr>
        <p:txBody>
          <a:bodyPr/>
          <a:lstStyle>
            <a:lvl1pPr>
              <a:defRPr sz="825">
                <a:solidFill>
                  <a:srgbClr val="FFFFFF"/>
                </a:solidFill>
                <a:latin typeface="Lucida Grande"/>
                <a:cs typeface="Lucida Grande"/>
              </a:defRPr>
            </a:lvl1pPr>
          </a:lstStyle>
          <a:p>
            <a:endParaRPr lang="en-US" dirty="0"/>
          </a:p>
        </p:txBody>
      </p:sp>
      <p:sp>
        <p:nvSpPr>
          <p:cNvPr id="16" name="Slide Number Placeholder 5"/>
          <p:cNvSpPr>
            <a:spLocks noGrp="1"/>
          </p:cNvSpPr>
          <p:nvPr>
            <p:ph type="sldNum" sz="quarter" idx="4"/>
          </p:nvPr>
        </p:nvSpPr>
        <p:spPr>
          <a:xfrm>
            <a:off x="4277896" y="4757237"/>
            <a:ext cx="427789" cy="272527"/>
          </a:xfrm>
          <a:prstGeom prst="rect">
            <a:avLst/>
          </a:prstGeom>
        </p:spPr>
        <p:txBody>
          <a:bodyPr/>
          <a:lstStyle>
            <a:lvl1pPr>
              <a:defRPr sz="825">
                <a:solidFill>
                  <a:srgbClr val="FFFFFF"/>
                </a:solidFill>
                <a:latin typeface="Lucida Grande"/>
                <a:cs typeface="Lucida Grande"/>
              </a:defRPr>
            </a:lvl1pPr>
          </a:lstStyle>
          <a:p>
            <a:fld id="{F1D3A6B4-A3CB-B549-857F-2C2677306614}" type="slidenum">
              <a:rPr lang="en-US" smtClean="0"/>
              <a:pPr/>
              <a:t>‹#›</a:t>
            </a:fld>
            <a:endParaRPr lang="en-US" dirty="0"/>
          </a:p>
        </p:txBody>
      </p:sp>
      <p:pic>
        <p:nvPicPr>
          <p:cNvPr id="13" name="Picture 12"/>
          <p:cNvPicPr>
            <a:picLocks noChangeAspect="1"/>
          </p:cNvPicPr>
          <p:nvPr userDrawn="1"/>
        </p:nvPicPr>
        <p:blipFill>
          <a:blip r:embed="rId11"/>
          <a:stretch>
            <a:fillRect/>
          </a:stretch>
        </p:blipFill>
        <p:spPr>
          <a:xfrm>
            <a:off x="6274508" y="1"/>
            <a:ext cx="2869492" cy="1784684"/>
          </a:xfrm>
          <a:prstGeom prst="rect">
            <a:avLst/>
          </a:prstGeom>
        </p:spPr>
      </p:pic>
    </p:spTree>
    <p:extLst>
      <p:ext uri="{BB962C8B-B14F-4D97-AF65-F5344CB8AC3E}">
        <p14:creationId xmlns:p14="http://schemas.microsoft.com/office/powerpoint/2010/main" val="172237633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Lst>
  <p:hf hdr="0" ftr="0" dt="0"/>
  <p:txStyles>
    <p:titleStyle>
      <a:lvl1pPr algn="l" defTabSz="342900" rtl="0" eaLnBrk="1" latinLnBrk="0" hangingPunct="1">
        <a:spcBef>
          <a:spcPct val="0"/>
        </a:spcBef>
        <a:buNone/>
        <a:defRPr sz="3750" kern="1200">
          <a:solidFill>
            <a:srgbClr val="E09E19"/>
          </a:solidFill>
          <a:latin typeface="Georgia"/>
          <a:ea typeface="+mj-ea"/>
          <a:cs typeface="Georgia"/>
        </a:defRPr>
      </a:lvl1pPr>
    </p:titleStyle>
    <p:bodyStyle>
      <a:lvl1pPr marL="257175" indent="-257175" algn="l" defTabSz="342900" rtl="0" eaLnBrk="1" latinLnBrk="0" hangingPunct="1">
        <a:spcBef>
          <a:spcPct val="20000"/>
        </a:spcBef>
        <a:buFont typeface="Arial"/>
        <a:buChar char="•"/>
        <a:defRPr sz="1650" kern="1200">
          <a:solidFill>
            <a:srgbClr val="003262"/>
          </a:solidFill>
          <a:latin typeface="Lucida Grande"/>
          <a:ea typeface="+mn-ea"/>
          <a:cs typeface="Lucida Grande"/>
        </a:defRPr>
      </a:lvl1pPr>
      <a:lvl2pPr marL="557213" indent="-214313" algn="l" defTabSz="342900" rtl="0" eaLnBrk="1" latinLnBrk="0" hangingPunct="1">
        <a:spcBef>
          <a:spcPct val="20000"/>
        </a:spcBef>
        <a:buFont typeface="Arial"/>
        <a:buChar char="–"/>
        <a:defRPr sz="1500" kern="1200">
          <a:solidFill>
            <a:srgbClr val="003262"/>
          </a:solidFill>
          <a:latin typeface="Lucida Grande"/>
          <a:ea typeface="+mn-ea"/>
          <a:cs typeface="Lucida Grande"/>
        </a:defRPr>
      </a:lvl2pPr>
      <a:lvl3pPr marL="857250" indent="-171450" algn="l" defTabSz="342900" rtl="0" eaLnBrk="1" latinLnBrk="0" hangingPunct="1">
        <a:spcBef>
          <a:spcPct val="20000"/>
        </a:spcBef>
        <a:buFont typeface="Arial"/>
        <a:buChar char="•"/>
        <a:defRPr sz="1350" kern="1200">
          <a:solidFill>
            <a:srgbClr val="003262"/>
          </a:solidFill>
          <a:latin typeface="Lucida Grande"/>
          <a:ea typeface="+mn-ea"/>
          <a:cs typeface="Lucida Grande"/>
        </a:defRPr>
      </a:lvl3pPr>
      <a:lvl4pPr marL="1200150" indent="-171450" algn="l" defTabSz="342900" rtl="0" eaLnBrk="1" latinLnBrk="0" hangingPunct="1">
        <a:spcBef>
          <a:spcPct val="20000"/>
        </a:spcBef>
        <a:buFont typeface="Arial"/>
        <a:buChar char="–"/>
        <a:defRPr sz="1200" kern="1200">
          <a:solidFill>
            <a:srgbClr val="003262"/>
          </a:solidFill>
          <a:latin typeface="Lucida Grande"/>
          <a:ea typeface="+mn-ea"/>
          <a:cs typeface="Lucida Grande"/>
        </a:defRPr>
      </a:lvl4pPr>
      <a:lvl5pPr marL="1543050" indent="-171450" algn="l" defTabSz="342900" rtl="0" eaLnBrk="1" latinLnBrk="0" hangingPunct="1">
        <a:spcBef>
          <a:spcPct val="20000"/>
        </a:spcBef>
        <a:buFont typeface="Arial"/>
        <a:buChar char="»"/>
        <a:defRPr sz="1050" kern="1200">
          <a:solidFill>
            <a:srgbClr val="003262"/>
          </a:solidFill>
          <a:latin typeface="Lucida Grande"/>
          <a:ea typeface="+mn-ea"/>
          <a:cs typeface="Lucida Grande"/>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11BD1C-7036-41FE-856C-A145311D22FB}"/>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631A7B-A9F4-412A-ABD2-479B23C66E8E}"/>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4AF872-FC6B-4BAE-AAEF-4E24B2189810}"/>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3D9343A-9B54-4BA2-8DA8-615FDFBCCF5C}" type="datetimeFigureOut">
              <a:rPr lang="en-US" smtClean="0"/>
              <a:t>10/11/20</a:t>
            </a:fld>
            <a:endParaRPr lang="en-US"/>
          </a:p>
        </p:txBody>
      </p:sp>
      <p:sp>
        <p:nvSpPr>
          <p:cNvPr id="5" name="Footer Placeholder 4">
            <a:extLst>
              <a:ext uri="{FF2B5EF4-FFF2-40B4-BE49-F238E27FC236}">
                <a16:creationId xmlns:a16="http://schemas.microsoft.com/office/drawing/2014/main" id="{D1012E86-A62C-4E85-8A0B-942ECABC9175}"/>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033291-DD42-448B-ABD3-B6F73AA82AB5}"/>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A07634E-036F-4096-9596-57D2F9BBAB27}" type="slidenum">
              <a:rPr lang="en-US" smtClean="0"/>
              <a:t>‹#›</a:t>
            </a:fld>
            <a:endParaRPr lang="en-US"/>
          </a:p>
        </p:txBody>
      </p:sp>
    </p:spTree>
    <p:extLst>
      <p:ext uri="{BB962C8B-B14F-4D97-AF65-F5344CB8AC3E}">
        <p14:creationId xmlns:p14="http://schemas.microsoft.com/office/powerpoint/2010/main" val="341597544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98"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750">
                <a:solidFill>
                  <a:schemeClr val="dk1"/>
                </a:solidFill>
                <a:latin typeface="Roboto"/>
                <a:ea typeface="Roboto"/>
                <a:cs typeface="Roboto"/>
                <a:sym typeface="Roboto"/>
              </a:defRPr>
            </a:lvl1pPr>
            <a:lvl2pPr lvl="1" algn="r">
              <a:buNone/>
              <a:defRPr sz="750">
                <a:solidFill>
                  <a:schemeClr val="dk1"/>
                </a:solidFill>
                <a:latin typeface="Roboto"/>
                <a:ea typeface="Roboto"/>
                <a:cs typeface="Roboto"/>
                <a:sym typeface="Roboto"/>
              </a:defRPr>
            </a:lvl2pPr>
            <a:lvl3pPr lvl="2" algn="r">
              <a:buNone/>
              <a:defRPr sz="750">
                <a:solidFill>
                  <a:schemeClr val="dk1"/>
                </a:solidFill>
                <a:latin typeface="Roboto"/>
                <a:ea typeface="Roboto"/>
                <a:cs typeface="Roboto"/>
                <a:sym typeface="Roboto"/>
              </a:defRPr>
            </a:lvl3pPr>
            <a:lvl4pPr lvl="3" algn="r">
              <a:buNone/>
              <a:defRPr sz="750">
                <a:solidFill>
                  <a:schemeClr val="dk1"/>
                </a:solidFill>
                <a:latin typeface="Roboto"/>
                <a:ea typeface="Roboto"/>
                <a:cs typeface="Roboto"/>
                <a:sym typeface="Roboto"/>
              </a:defRPr>
            </a:lvl4pPr>
            <a:lvl5pPr lvl="4" algn="r">
              <a:buNone/>
              <a:defRPr sz="750">
                <a:solidFill>
                  <a:schemeClr val="dk1"/>
                </a:solidFill>
                <a:latin typeface="Roboto"/>
                <a:ea typeface="Roboto"/>
                <a:cs typeface="Roboto"/>
                <a:sym typeface="Roboto"/>
              </a:defRPr>
            </a:lvl5pPr>
            <a:lvl6pPr lvl="5" algn="r">
              <a:buNone/>
              <a:defRPr sz="750">
                <a:solidFill>
                  <a:schemeClr val="dk1"/>
                </a:solidFill>
                <a:latin typeface="Roboto"/>
                <a:ea typeface="Roboto"/>
                <a:cs typeface="Roboto"/>
                <a:sym typeface="Roboto"/>
              </a:defRPr>
            </a:lvl6pPr>
            <a:lvl7pPr lvl="6" algn="r">
              <a:buNone/>
              <a:defRPr sz="750">
                <a:solidFill>
                  <a:schemeClr val="dk1"/>
                </a:solidFill>
                <a:latin typeface="Roboto"/>
                <a:ea typeface="Roboto"/>
                <a:cs typeface="Roboto"/>
                <a:sym typeface="Roboto"/>
              </a:defRPr>
            </a:lvl7pPr>
            <a:lvl8pPr lvl="7" algn="r">
              <a:buNone/>
              <a:defRPr sz="750">
                <a:solidFill>
                  <a:schemeClr val="dk1"/>
                </a:solidFill>
                <a:latin typeface="Roboto"/>
                <a:ea typeface="Roboto"/>
                <a:cs typeface="Roboto"/>
                <a:sym typeface="Roboto"/>
              </a:defRPr>
            </a:lvl8pPr>
            <a:lvl9pPr lvl="8" algn="r">
              <a:buNone/>
              <a:defRPr sz="750">
                <a:solidFill>
                  <a:schemeClr val="dk1"/>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96896406"/>
      </p:ext>
    </p:extLst>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18.xml"/><Relationship Id="rId1" Type="http://schemas.openxmlformats.org/officeDocument/2006/relationships/slideLayout" Target="../slideLayouts/slideLayout25.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5.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5.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4.xml"/><Relationship Id="rId1" Type="http://schemas.openxmlformats.org/officeDocument/2006/relationships/slideLayout" Target="../slideLayouts/slideLayout20.xml"/><Relationship Id="rId5" Type="http://schemas.openxmlformats.org/officeDocument/2006/relationships/image" Target="../media/image32.emf"/><Relationship Id="rId4" Type="http://schemas.openxmlformats.org/officeDocument/2006/relationships/image" Target="../media/image31.emf"/></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0.xml"/><Relationship Id="rId5" Type="http://schemas.openxmlformats.org/officeDocument/2006/relationships/image" Target="../media/image35.jp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6.xml"/><Relationship Id="rId1" Type="http://schemas.openxmlformats.org/officeDocument/2006/relationships/slideLayout" Target="../slideLayouts/slideLayout20.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0.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hemeOverride" Target="../theme/themeOverride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0124D"/>
        </a:solidFill>
        <a:effectLst/>
      </p:bgPr>
    </p:bg>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lvl="0">
              <a:lnSpc>
                <a:spcPct val="90000"/>
              </a:lnSpc>
              <a:buSzPts val="6599"/>
            </a:pPr>
            <a:r>
              <a:rPr lang="en-US" sz="3200" b="1" dirty="0">
                <a:latin typeface="Cambria"/>
                <a:ea typeface="Cambria"/>
                <a:cs typeface="Cambria"/>
                <a:sym typeface="Cambria"/>
              </a:rPr>
              <a:t>Using computer vision &amp; deep learning to predict poverty and aid</a:t>
            </a:r>
            <a:br>
              <a:rPr lang="en-US" sz="3200" b="1" dirty="0">
                <a:latin typeface="Cambria"/>
                <a:ea typeface="Cambria"/>
                <a:cs typeface="Cambria"/>
                <a:sym typeface="Cambria"/>
              </a:rPr>
            </a:br>
            <a:r>
              <a:rPr lang="en-US" sz="3200" b="1" dirty="0">
                <a:latin typeface="Cambria"/>
                <a:ea typeface="Cambria"/>
                <a:cs typeface="Cambria"/>
                <a:sym typeface="Cambria"/>
              </a:rPr>
              <a:t>in data-sparse contexts</a:t>
            </a:r>
            <a:endParaRPr sz="3200" dirty="0"/>
          </a:p>
        </p:txBody>
      </p:sp>
      <p:sp>
        <p:nvSpPr>
          <p:cNvPr id="60" name="Google Shape;60;p13"/>
          <p:cNvSpPr txBox="1">
            <a:spLocks noGrp="1"/>
          </p:cNvSpPr>
          <p:nvPr>
            <p:ph type="subTitle" idx="1"/>
          </p:nvPr>
        </p:nvSpPr>
        <p:spPr>
          <a:xfrm>
            <a:off x="671258" y="3063193"/>
            <a:ext cx="7801500" cy="97782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3333"/>
              <a:buFont typeface="Arial"/>
              <a:buNone/>
            </a:pPr>
            <a:r>
              <a:rPr lang="en" sz="2000" dirty="0">
                <a:latin typeface="Cambria" panose="02040503050406030204" pitchFamily="18" charset="0"/>
                <a:ea typeface="Cambria" panose="02040503050406030204" pitchFamily="18" charset="0"/>
                <a:sym typeface="Calibri"/>
              </a:rPr>
              <a:t>Woojin Jung, </a:t>
            </a:r>
            <a:r>
              <a:rPr lang="en-US" sz="2000" dirty="0">
                <a:latin typeface="Cambria" panose="02040503050406030204" pitchFamily="18" charset="0"/>
                <a:ea typeface="Cambria" panose="02040503050406030204" pitchFamily="18" charset="0"/>
                <a:sym typeface="Calibri"/>
              </a:rPr>
              <a:t>Ph.D. </a:t>
            </a:r>
          </a:p>
          <a:p>
            <a:pPr marL="0" lvl="0" indent="0" algn="ctr" rtl="0">
              <a:spcBef>
                <a:spcPts val="0"/>
              </a:spcBef>
              <a:spcAft>
                <a:spcPts val="0"/>
              </a:spcAft>
              <a:buClr>
                <a:srgbClr val="000000"/>
              </a:buClr>
              <a:buSzPts val="3333"/>
              <a:buFont typeface="Arial"/>
              <a:buNone/>
            </a:pPr>
            <a:r>
              <a:rPr lang="en-US" sz="2000" dirty="0">
                <a:latin typeface="Cambria" panose="02040503050406030204" pitchFamily="18" charset="0"/>
                <a:ea typeface="Cambria" panose="02040503050406030204" pitchFamily="18" charset="0"/>
                <a:sym typeface="Calibri"/>
              </a:rPr>
              <a:t>Assistant Professor</a:t>
            </a:r>
            <a:endParaRPr lang="en" sz="2000" dirty="0">
              <a:latin typeface="Cambria" panose="02040503050406030204" pitchFamily="18" charset="0"/>
              <a:ea typeface="Cambria" panose="02040503050406030204" pitchFamily="18" charset="0"/>
              <a:sym typeface="Calibri"/>
            </a:endParaRPr>
          </a:p>
          <a:p>
            <a:pPr marL="0" lvl="0" indent="0" algn="ctr" rtl="0">
              <a:spcBef>
                <a:spcPts val="0"/>
              </a:spcBef>
              <a:spcAft>
                <a:spcPts val="0"/>
              </a:spcAft>
              <a:buClr>
                <a:srgbClr val="000000"/>
              </a:buClr>
              <a:buSzPts val="3333"/>
              <a:buFont typeface="Arial"/>
              <a:buNone/>
            </a:pPr>
            <a:r>
              <a:rPr lang="en-US" sz="2000" dirty="0">
                <a:latin typeface="Cambria" panose="02040503050406030204" pitchFamily="18" charset="0"/>
                <a:ea typeface="Cambria" panose="02040503050406030204" pitchFamily="18" charset="0"/>
                <a:sym typeface="Calibri"/>
              </a:rPr>
              <a:t>Rutgers University, the State University of New Jersey </a:t>
            </a:r>
          </a:p>
          <a:p>
            <a:pPr marL="0" lvl="0" indent="0" algn="ctr" rtl="0">
              <a:spcBef>
                <a:spcPts val="0"/>
              </a:spcBef>
              <a:spcAft>
                <a:spcPts val="0"/>
              </a:spcAft>
              <a:buNone/>
            </a:pPr>
            <a:endParaRPr lang="en-US" sz="2000" dirty="0">
              <a:latin typeface="Cambria" panose="02040503050406030204" pitchFamily="18" charset="0"/>
              <a:ea typeface="Cambria" panose="02040503050406030204" pitchFamily="18" charset="0"/>
            </a:endParaRPr>
          </a:p>
          <a:p>
            <a:pPr marL="0" lvl="0" indent="0" algn="ctr" rtl="0">
              <a:spcBef>
                <a:spcPts val="0"/>
              </a:spcBef>
              <a:spcAft>
                <a:spcPts val="0"/>
              </a:spcAft>
              <a:buNone/>
            </a:pPr>
            <a:r>
              <a:rPr lang="en-US" sz="2000">
                <a:latin typeface="Cambria" panose="02040503050406030204" pitchFamily="18" charset="0"/>
                <a:ea typeface="Cambria" panose="02040503050406030204" pitchFamily="18" charset="0"/>
              </a:rPr>
              <a:t>August 21</a:t>
            </a:r>
            <a:r>
              <a:rPr lang="en-US" sz="2000" baseline="30000">
                <a:latin typeface="Cambria" panose="02040503050406030204" pitchFamily="18" charset="0"/>
                <a:ea typeface="Cambria" panose="02040503050406030204" pitchFamily="18" charset="0"/>
              </a:rPr>
              <a:t>st</a:t>
            </a:r>
            <a:r>
              <a:rPr lang="en-US" sz="2000">
                <a:latin typeface="Cambria" panose="02040503050406030204" pitchFamily="18" charset="0"/>
                <a:ea typeface="Cambria" panose="02040503050406030204" pitchFamily="18" charset="0"/>
              </a:rPr>
              <a:t> 2020</a:t>
            </a:r>
            <a:endParaRPr sz="2000" dirty="0">
              <a:latin typeface="Cambria" panose="02040503050406030204" pitchFamily="18" charset="0"/>
              <a:ea typeface="Cambria" panose="02040503050406030204" pitchFamily="18" charset="0"/>
            </a:endParaRPr>
          </a:p>
        </p:txBody>
      </p:sp>
      <p:pic>
        <p:nvPicPr>
          <p:cNvPr id="4" name="Picture 3" descr="A close up of a logo&#10;&#10;Description generated with high confidence">
            <a:extLst>
              <a:ext uri="{FF2B5EF4-FFF2-40B4-BE49-F238E27FC236}">
                <a16:creationId xmlns:a16="http://schemas.microsoft.com/office/drawing/2014/main" id="{FBE0A115-6B86-4152-A3AD-12A515174709}"/>
              </a:ext>
            </a:extLst>
          </p:cNvPr>
          <p:cNvPicPr>
            <a:picLocks noChangeAspect="1"/>
          </p:cNvPicPr>
          <p:nvPr/>
        </p:nvPicPr>
        <p:blipFill>
          <a:blip r:embed="rId3"/>
          <a:stretch>
            <a:fillRect/>
          </a:stretch>
        </p:blipFill>
        <p:spPr>
          <a:xfrm>
            <a:off x="225607" y="24338"/>
            <a:ext cx="3107993" cy="113931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0737" y="268016"/>
            <a:ext cx="4227672" cy="76098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kern="0" dirty="0">
                <a:solidFill>
                  <a:srgbClr val="434343"/>
                </a:solidFill>
                <a:latin typeface="Oswald"/>
                <a:sym typeface="Oswald"/>
              </a:rPr>
              <a:t>Research Questions</a:t>
            </a:r>
            <a:br>
              <a:rPr lang="en-US" sz="3600" kern="0" dirty="0">
                <a:solidFill>
                  <a:srgbClr val="434343"/>
                </a:solidFill>
                <a:latin typeface="Oswald"/>
                <a:sym typeface="Oswald"/>
              </a:rPr>
            </a:br>
            <a:endParaRPr lang="en-US" sz="3600" dirty="0"/>
          </a:p>
        </p:txBody>
      </p:sp>
      <p:sp>
        <p:nvSpPr>
          <p:cNvPr id="3" name="Text Placeholder 2"/>
          <p:cNvSpPr>
            <a:spLocks noGrp="1"/>
          </p:cNvSpPr>
          <p:nvPr>
            <p:ph type="body" idx="1"/>
          </p:nvPr>
        </p:nvSpPr>
        <p:spPr>
          <a:xfrm>
            <a:off x="421428" y="1527379"/>
            <a:ext cx="8520600" cy="3416400"/>
          </a:xfrm>
        </p:spPr>
        <p:txBody>
          <a:bodyPr>
            <a:normAutofit/>
          </a:bodyPr>
          <a:lstStyle/>
          <a:p>
            <a:pPr>
              <a:lnSpc>
                <a:spcPct val="150000"/>
              </a:lnSpc>
            </a:pPr>
            <a:r>
              <a:rPr lang="en-US" sz="2400" dirty="0"/>
              <a:t>How do different poverty estimations perform in Myanmar?</a:t>
            </a:r>
          </a:p>
          <a:p>
            <a:pPr>
              <a:lnSpc>
                <a:spcPct val="150000"/>
              </a:lnSpc>
            </a:pPr>
            <a:r>
              <a:rPr lang="en-US" sz="2400" dirty="0"/>
              <a:t>To what degree does poverty predict aid per capita per village?</a:t>
            </a:r>
          </a:p>
          <a:p>
            <a:pPr>
              <a:lnSpc>
                <a:spcPct val="150000"/>
              </a:lnSpc>
            </a:pPr>
            <a:r>
              <a:rPr lang="en-US" sz="2400" dirty="0"/>
              <a:t>How well can ML models predict subnational aid distribution?</a:t>
            </a:r>
          </a:p>
        </p:txBody>
      </p:sp>
    </p:spTree>
    <p:extLst>
      <p:ext uri="{BB962C8B-B14F-4D97-AF65-F5344CB8AC3E}">
        <p14:creationId xmlns:p14="http://schemas.microsoft.com/office/powerpoint/2010/main" val="1076388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kern="0" dirty="0">
                <a:solidFill>
                  <a:srgbClr val="434343"/>
                </a:solidFill>
                <a:latin typeface="Oswald"/>
                <a:sym typeface="Oswald"/>
              </a:rPr>
              <a:t>Research Questions</a:t>
            </a:r>
            <a:br>
              <a:rPr lang="en-US" sz="3600" kern="0" dirty="0">
                <a:solidFill>
                  <a:srgbClr val="434343"/>
                </a:solidFill>
                <a:latin typeface="Oswald"/>
                <a:sym typeface="Oswald"/>
              </a:rPr>
            </a:br>
            <a:endParaRPr lang="en-US" sz="3600" dirty="0"/>
          </a:p>
        </p:txBody>
      </p:sp>
      <p:sp>
        <p:nvSpPr>
          <p:cNvPr id="3" name="Text Placeholder 2"/>
          <p:cNvSpPr>
            <a:spLocks noGrp="1"/>
          </p:cNvSpPr>
          <p:nvPr>
            <p:ph type="body" idx="1"/>
          </p:nvPr>
        </p:nvSpPr>
        <p:spPr>
          <a:xfrm>
            <a:off x="421428" y="1527379"/>
            <a:ext cx="8520600" cy="3416400"/>
          </a:xfrm>
        </p:spPr>
        <p:txBody>
          <a:bodyPr>
            <a:normAutofit/>
          </a:bodyPr>
          <a:lstStyle/>
          <a:p>
            <a:pPr>
              <a:lnSpc>
                <a:spcPct val="150000"/>
              </a:lnSpc>
            </a:pPr>
            <a:r>
              <a:rPr lang="en-US" sz="2400" dirty="0"/>
              <a:t>How do different poverty estimations perform?</a:t>
            </a:r>
          </a:p>
          <a:p>
            <a:endParaRPr lang="en-US" sz="2400" dirty="0"/>
          </a:p>
          <a:p>
            <a:pPr marL="114300" indent="0">
              <a:buNone/>
            </a:pPr>
            <a:r>
              <a:rPr lang="en-US" sz="2400" dirty="0"/>
              <a:t>       </a:t>
            </a:r>
            <a:br>
              <a:rPr lang="en-US" sz="2400" dirty="0"/>
            </a:br>
            <a:r>
              <a:rPr lang="en-US" sz="2400" dirty="0"/>
              <a:t>         Today’s talk focuses on this methodological question.</a:t>
            </a:r>
          </a:p>
        </p:txBody>
      </p:sp>
      <p:sp>
        <p:nvSpPr>
          <p:cNvPr id="4" name="Rounded Rectangle 3"/>
          <p:cNvSpPr/>
          <p:nvPr/>
        </p:nvSpPr>
        <p:spPr>
          <a:xfrm>
            <a:off x="516835" y="1641376"/>
            <a:ext cx="6792685" cy="59634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V="1">
            <a:off x="2703443" y="2288840"/>
            <a:ext cx="170386" cy="374847"/>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1701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28650" y="273844"/>
            <a:ext cx="7886700" cy="994172"/>
          </a:xfrm>
        </p:spPr>
        <p:txBody>
          <a:bodyPr>
            <a:normAutofit/>
          </a:bodyPr>
          <a:lstStyle/>
          <a:p>
            <a:r>
              <a:rPr lang="en-US" sz="3600" kern="0" dirty="0">
                <a:solidFill>
                  <a:srgbClr val="434343"/>
                </a:solidFill>
                <a:latin typeface="Oswald"/>
              </a:rPr>
              <a:t>Data gap &amp; evidence-based policy making</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14404" y="1370013"/>
            <a:ext cx="6315191" cy="3262312"/>
          </a:xfr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9439" y="3913869"/>
            <a:ext cx="2361905" cy="666667"/>
          </a:xfrm>
          <a:prstGeom prst="rect">
            <a:avLst/>
          </a:prstGeom>
        </p:spPr>
      </p:pic>
      <p:sp>
        <p:nvSpPr>
          <p:cNvPr id="10" name="Oval 9"/>
          <p:cNvSpPr/>
          <p:nvPr/>
        </p:nvSpPr>
        <p:spPr>
          <a:xfrm>
            <a:off x="5611349" y="2487622"/>
            <a:ext cx="374847" cy="357809"/>
          </a:xfrm>
          <a:prstGeom prst="ellipse">
            <a:avLst/>
          </a:prstGeom>
          <a:no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1" name="TextBox 10"/>
          <p:cNvSpPr txBox="1"/>
          <p:nvPr/>
        </p:nvSpPr>
        <p:spPr>
          <a:xfrm>
            <a:off x="5986196" y="2179845"/>
            <a:ext cx="315823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No ground-truth wealth data available</a:t>
            </a:r>
          </a:p>
        </p:txBody>
      </p:sp>
      <p:cxnSp>
        <p:nvCxnSpPr>
          <p:cNvPr id="13" name="Straight Arrow Connector 12"/>
          <p:cNvCxnSpPr>
            <a:stCxn id="10" idx="7"/>
          </p:cNvCxnSpPr>
          <p:nvPr/>
        </p:nvCxnSpPr>
        <p:spPr>
          <a:xfrm flipV="1">
            <a:off x="5931301" y="2442186"/>
            <a:ext cx="168485" cy="97836"/>
          </a:xfrm>
          <a:prstGeom prst="straightConnector1">
            <a:avLst/>
          </a:prstGeom>
          <a:ln>
            <a:solidFill>
              <a:srgbClr val="00B050"/>
            </a:solidFill>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512476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6D75B-D22B-45D1-B03D-E37189C66A08}"/>
              </a:ext>
            </a:extLst>
          </p:cNvPr>
          <p:cNvSpPr>
            <a:spLocks noGrp="1"/>
          </p:cNvSpPr>
          <p:nvPr>
            <p:ph type="title"/>
          </p:nvPr>
        </p:nvSpPr>
        <p:spPr/>
        <p:txBody>
          <a:bodyPr/>
          <a:lstStyle/>
          <a:p>
            <a:r>
              <a:rPr lang="en-US" dirty="0"/>
              <a:t>Data</a:t>
            </a:r>
          </a:p>
        </p:txBody>
      </p:sp>
    </p:spTree>
    <p:extLst>
      <p:ext uri="{BB962C8B-B14F-4D97-AF65-F5344CB8AC3E}">
        <p14:creationId xmlns:p14="http://schemas.microsoft.com/office/powerpoint/2010/main" val="941227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434343"/>
                </a:solidFill>
              </a:rPr>
              <a:t>Data 1: Aid location</a:t>
            </a:r>
            <a:endParaRPr dirty="0">
              <a:solidFill>
                <a:srgbClr val="434343"/>
              </a:solidFill>
            </a:endParaRPr>
          </a:p>
        </p:txBody>
      </p:sp>
      <p:sp>
        <p:nvSpPr>
          <p:cNvPr id="72" name="Google Shape;72;p15"/>
          <p:cNvSpPr txBox="1">
            <a:spLocks noGrp="1"/>
          </p:cNvSpPr>
          <p:nvPr>
            <p:ph type="body" idx="1"/>
          </p:nvPr>
        </p:nvSpPr>
        <p:spPr>
          <a:xfrm>
            <a:off x="311700" y="1152475"/>
            <a:ext cx="4498044" cy="34164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1000"/>
              </a:spcBef>
              <a:spcAft>
                <a:spcPts val="0"/>
              </a:spcAft>
              <a:buClr>
                <a:srgbClr val="AD8F67"/>
              </a:buClr>
              <a:buSzPts val="1800"/>
              <a:buFont typeface="Arial"/>
              <a:buChar char="•"/>
            </a:pPr>
            <a:r>
              <a:rPr lang="en-US" sz="2000" dirty="0">
                <a:solidFill>
                  <a:srgbClr val="000000"/>
                </a:solidFill>
                <a:latin typeface="Calibri"/>
                <a:ea typeface="Calibri"/>
                <a:cs typeface="Calibri"/>
                <a:sym typeface="Calibri"/>
              </a:rPr>
              <a:t>G</a:t>
            </a:r>
            <a:r>
              <a:rPr lang="en" sz="2000" dirty="0">
                <a:solidFill>
                  <a:srgbClr val="000000"/>
                </a:solidFill>
                <a:latin typeface="Calibri"/>
                <a:ea typeface="Calibri"/>
                <a:cs typeface="Calibri"/>
                <a:sym typeface="Calibri"/>
              </a:rPr>
              <a:t>eo-referenced CDD (NCDDP) data in </a:t>
            </a:r>
            <a:r>
              <a:rPr lang="en-US" sz="2000" dirty="0">
                <a:solidFill>
                  <a:srgbClr val="000000"/>
                </a:solidFill>
                <a:latin typeface="Calibri"/>
                <a:ea typeface="Calibri"/>
                <a:cs typeface="Calibri"/>
                <a:sym typeface="Calibri"/>
              </a:rPr>
              <a:t>2015 </a:t>
            </a:r>
            <a:r>
              <a:rPr lang="en" sz="2000" dirty="0">
                <a:solidFill>
                  <a:srgbClr val="000000"/>
                </a:solidFill>
                <a:latin typeface="Calibri"/>
                <a:ea typeface="Calibri"/>
                <a:cs typeface="Calibri"/>
                <a:sym typeface="Calibri"/>
              </a:rPr>
              <a:t>(n=12,504)</a:t>
            </a:r>
          </a:p>
          <a:p>
            <a:pPr marL="457200" lvl="0" indent="-342900" algn="l" rtl="0">
              <a:lnSpc>
                <a:spcPct val="100000"/>
              </a:lnSpc>
              <a:spcBef>
                <a:spcPts val="1000"/>
              </a:spcBef>
              <a:spcAft>
                <a:spcPts val="0"/>
              </a:spcAft>
              <a:buClr>
                <a:srgbClr val="AD8F67"/>
              </a:buClr>
              <a:buSzPts val="1800"/>
              <a:buFont typeface="Arial"/>
              <a:buChar char="•"/>
            </a:pPr>
            <a:r>
              <a:rPr lang="en" sz="2000" dirty="0">
                <a:solidFill>
                  <a:srgbClr val="000000"/>
                </a:solidFill>
                <a:latin typeface="Calibri"/>
                <a:ea typeface="Calibri"/>
                <a:cs typeface="Calibri"/>
                <a:sym typeface="Calibri"/>
              </a:rPr>
              <a:t>Developed automated webscraping algorithms</a:t>
            </a:r>
            <a:endParaRPr sz="2000" dirty="0">
              <a:solidFill>
                <a:srgbClr val="000000"/>
              </a:solidFill>
              <a:latin typeface="Calibri"/>
              <a:ea typeface="Calibri"/>
              <a:cs typeface="Calibri"/>
              <a:sym typeface="Calibri"/>
            </a:endParaRPr>
          </a:p>
          <a:p>
            <a:pPr marL="0" lvl="0" indent="0" algn="l" rtl="0">
              <a:lnSpc>
                <a:spcPct val="100000"/>
              </a:lnSpc>
              <a:spcBef>
                <a:spcPts val="1000"/>
              </a:spcBef>
              <a:spcAft>
                <a:spcPts val="0"/>
              </a:spcAft>
              <a:buNone/>
            </a:pPr>
            <a:endParaRPr dirty="0">
              <a:solidFill>
                <a:srgbClr val="292934"/>
              </a:solidFill>
              <a:latin typeface="Calibri"/>
              <a:ea typeface="Calibri"/>
              <a:cs typeface="Calibri"/>
              <a:sym typeface="Calibri"/>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9584" y="289576"/>
            <a:ext cx="4004703" cy="4698475"/>
          </a:xfrm>
          <a:prstGeom prst="rect">
            <a:avLst/>
          </a:prstGeom>
        </p:spPr>
      </p:pic>
      <p:sp>
        <p:nvSpPr>
          <p:cNvPr id="6" name="Rectangle 5"/>
          <p:cNvSpPr/>
          <p:nvPr/>
        </p:nvSpPr>
        <p:spPr>
          <a:xfrm>
            <a:off x="7822346" y="4766934"/>
            <a:ext cx="1094478" cy="376566"/>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longitude</a:t>
            </a:r>
          </a:p>
        </p:txBody>
      </p:sp>
      <p:sp>
        <p:nvSpPr>
          <p:cNvPr id="10" name="Rectangle 9"/>
          <p:cNvSpPr/>
          <p:nvPr/>
        </p:nvSpPr>
        <p:spPr>
          <a:xfrm>
            <a:off x="4262505" y="445025"/>
            <a:ext cx="1094478" cy="376566"/>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latitude</a:t>
            </a:r>
          </a:p>
        </p:txBody>
      </p:sp>
    </p:spTree>
    <p:extLst>
      <p:ext uri="{BB962C8B-B14F-4D97-AF65-F5344CB8AC3E}">
        <p14:creationId xmlns:p14="http://schemas.microsoft.com/office/powerpoint/2010/main" val="1347808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10B3AB-D483-4DFE-A102-D5987E943502}"/>
              </a:ext>
            </a:extLst>
          </p:cNvPr>
          <p:cNvSpPr>
            <a:spLocks noGrp="1"/>
          </p:cNvSpPr>
          <p:nvPr>
            <p:ph type="sldNum" sz="quarter" idx="12"/>
          </p:nvPr>
        </p:nvSpPr>
        <p:spPr/>
        <p:txBody>
          <a:bodyPr/>
          <a:lstStyle/>
          <a:p>
            <a:fld id="{F0C94032-CD4C-4C25-B0C2-CEC720522D92}" type="slidenum">
              <a:rPr lang="en-US" smtClean="0">
                <a:solidFill>
                  <a:srgbClr val="242852"/>
                </a:solidFill>
                <a:latin typeface="Tw Cen MT"/>
              </a:rPr>
              <a:pPr/>
              <a:t>15</a:t>
            </a:fld>
            <a:endParaRPr lang="en-US" dirty="0">
              <a:solidFill>
                <a:srgbClr val="242852"/>
              </a:solidFill>
              <a:latin typeface="Tw Cen MT"/>
            </a:endParaRPr>
          </a:p>
        </p:txBody>
      </p:sp>
      <p:sp>
        <p:nvSpPr>
          <p:cNvPr id="3" name="Google Shape;65;p14">
            <a:extLst>
              <a:ext uri="{FF2B5EF4-FFF2-40B4-BE49-F238E27FC236}">
                <a16:creationId xmlns:a16="http://schemas.microsoft.com/office/drawing/2014/main" id="{E2F3DAB3-22E0-4EC1-9E8F-33E55D219079}"/>
              </a:ext>
            </a:extLst>
          </p:cNvPr>
          <p:cNvSpPr txBox="1">
            <a:spLocks/>
          </p:cNvSpPr>
          <p:nvPr/>
        </p:nvSpPr>
        <p:spPr>
          <a:xfrm>
            <a:off x="311700" y="445025"/>
            <a:ext cx="8520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1pPr>
            <a:lvl2pPr marR="0" lvl="1"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2pPr>
            <a:lvl3pPr marR="0" lvl="2"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3pPr>
            <a:lvl4pPr marR="0" lvl="3"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4pPr>
            <a:lvl5pPr marR="0" lvl="4"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5pPr>
            <a:lvl6pPr marR="0" lvl="5"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6pPr>
            <a:lvl7pPr marR="0" lvl="6"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7pPr>
            <a:lvl8pPr marR="0" lvl="7"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8pPr>
            <a:lvl9pPr marR="0" lvl="8"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9pPr>
          </a:lstStyle>
          <a:p>
            <a:pPr marL="0" marR="0" lvl="0" indent="0" algn="l" defTabSz="914400" rtl="0" eaLnBrk="1" fontAlgn="auto" latinLnBrk="0" hangingPunct="1">
              <a:lnSpc>
                <a:spcPct val="100000"/>
              </a:lnSpc>
              <a:spcBef>
                <a:spcPts val="0"/>
              </a:spcBef>
              <a:spcAft>
                <a:spcPts val="0"/>
              </a:spcAft>
              <a:buClr>
                <a:srgbClr val="FFFFFF"/>
              </a:buClr>
              <a:buSzPts val="3000"/>
              <a:buFont typeface="Oswald"/>
              <a:buNone/>
              <a:tabLst/>
              <a:defRPr/>
            </a:pPr>
            <a:r>
              <a:rPr kumimoji="0" lang="en-US" sz="3000" b="0" i="0" u="none" strike="noStrike" kern="0" cap="none" spc="0" normalizeH="0" baseline="0" noProof="0" dirty="0">
                <a:ln>
                  <a:noFill/>
                </a:ln>
                <a:solidFill>
                  <a:srgbClr val="434343"/>
                </a:solidFill>
                <a:effectLst/>
                <a:uLnTx/>
                <a:uFillTx/>
                <a:latin typeface="Oswald"/>
                <a:sym typeface="Oswald"/>
              </a:rPr>
              <a:t>Intervention: Community-driven Development (CDD)</a:t>
            </a:r>
          </a:p>
        </p:txBody>
      </p:sp>
      <p:pic>
        <p:nvPicPr>
          <p:cNvPr id="4" name="Content Placeholder 8" descr="A group of people on a dirt track&#10;&#10;Description generated with high confidence">
            <a:extLst>
              <a:ext uri="{FF2B5EF4-FFF2-40B4-BE49-F238E27FC236}">
                <a16:creationId xmlns:a16="http://schemas.microsoft.com/office/drawing/2014/main" id="{2462A5CF-A8FA-4083-9313-4470C752E1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754" y="1650768"/>
            <a:ext cx="2906186" cy="1841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Content Placeholder 10" descr="A path leading to a building&#10;&#10;Description generated with very high confidence">
            <a:extLst>
              <a:ext uri="{FF2B5EF4-FFF2-40B4-BE49-F238E27FC236}">
                <a16:creationId xmlns:a16="http://schemas.microsoft.com/office/drawing/2014/main" id="{C7797BF2-9405-41D8-ABCF-D2BA4FBA8F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5010" y="1652692"/>
            <a:ext cx="2740797" cy="1841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a:extLst>
              <a:ext uri="{FF2B5EF4-FFF2-40B4-BE49-F238E27FC236}">
                <a16:creationId xmlns:a16="http://schemas.microsoft.com/office/drawing/2014/main" id="{B34EAAD4-00D2-4050-8A7C-54E4883D4D76}"/>
              </a:ext>
            </a:extLst>
          </p:cNvPr>
          <p:cNvSpPr txBox="1"/>
          <p:nvPr/>
        </p:nvSpPr>
        <p:spPr>
          <a:xfrm>
            <a:off x="1041754" y="4203792"/>
            <a:ext cx="712054" cy="307777"/>
          </a:xfrm>
          <a:prstGeom prst="rect">
            <a:avLst/>
          </a:prstGeom>
          <a:noFill/>
        </p:spPr>
        <p:txBody>
          <a:bodyPr wrap="none" rtlCol="0">
            <a:spAutoFit/>
          </a:bodyPr>
          <a:lstStyle/>
          <a:p>
            <a:r>
              <a:rPr lang="en-US" dirty="0"/>
              <a:t>Before</a:t>
            </a:r>
          </a:p>
        </p:txBody>
      </p:sp>
      <p:sp>
        <p:nvSpPr>
          <p:cNvPr id="7" name="TextBox 6">
            <a:extLst>
              <a:ext uri="{FF2B5EF4-FFF2-40B4-BE49-F238E27FC236}">
                <a16:creationId xmlns:a16="http://schemas.microsoft.com/office/drawing/2014/main" id="{3216C80E-7A79-4FA5-946D-D5BD27BD7751}"/>
              </a:ext>
            </a:extLst>
          </p:cNvPr>
          <p:cNvSpPr txBox="1"/>
          <p:nvPr/>
        </p:nvSpPr>
        <p:spPr>
          <a:xfrm>
            <a:off x="5095010" y="4203793"/>
            <a:ext cx="562975" cy="307777"/>
          </a:xfrm>
          <a:prstGeom prst="rect">
            <a:avLst/>
          </a:prstGeom>
          <a:noFill/>
        </p:spPr>
        <p:txBody>
          <a:bodyPr wrap="none" rtlCol="0">
            <a:spAutoFit/>
          </a:bodyPr>
          <a:lstStyle/>
          <a:p>
            <a:r>
              <a:rPr lang="en-US" dirty="0"/>
              <a:t>After</a:t>
            </a:r>
          </a:p>
        </p:txBody>
      </p:sp>
    </p:spTree>
    <p:extLst>
      <p:ext uri="{BB962C8B-B14F-4D97-AF65-F5344CB8AC3E}">
        <p14:creationId xmlns:p14="http://schemas.microsoft.com/office/powerpoint/2010/main" val="3132313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434343"/>
                </a:solidFill>
              </a:rPr>
              <a:t>Data 2: Wealth </a:t>
            </a:r>
            <a:endParaRPr dirty="0">
              <a:solidFill>
                <a:srgbClr val="434343"/>
              </a:solidFill>
            </a:endParaRPr>
          </a:p>
        </p:txBody>
      </p:sp>
      <p:sp>
        <p:nvSpPr>
          <p:cNvPr id="72" name="Google Shape;72;p15"/>
          <p:cNvSpPr txBox="1">
            <a:spLocks noGrp="1"/>
          </p:cNvSpPr>
          <p:nvPr>
            <p:ph type="body" idx="1"/>
          </p:nvPr>
        </p:nvSpPr>
        <p:spPr>
          <a:xfrm>
            <a:off x="311700" y="1152475"/>
            <a:ext cx="4498044" cy="34164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1000"/>
              </a:spcBef>
              <a:spcAft>
                <a:spcPts val="0"/>
              </a:spcAft>
              <a:buClr>
                <a:srgbClr val="AD8F67"/>
              </a:buClr>
              <a:buSzPts val="1800"/>
              <a:buFont typeface="Arial"/>
              <a:buChar char="•"/>
            </a:pPr>
            <a:r>
              <a:rPr lang="en" sz="2000" dirty="0">
                <a:solidFill>
                  <a:srgbClr val="000000"/>
                </a:solidFill>
                <a:latin typeface="Calibri"/>
                <a:ea typeface="Calibri"/>
                <a:cs typeface="Calibri"/>
                <a:sym typeface="Calibri"/>
              </a:rPr>
              <a:t>DHS wealth (asset) index / factor scores (n=441 village clusters)</a:t>
            </a:r>
          </a:p>
          <a:p>
            <a:pPr marL="457200" lvl="0" indent="-342900" algn="l" rtl="0">
              <a:lnSpc>
                <a:spcPct val="100000"/>
              </a:lnSpc>
              <a:spcBef>
                <a:spcPts val="1000"/>
              </a:spcBef>
              <a:spcAft>
                <a:spcPts val="0"/>
              </a:spcAft>
              <a:buClr>
                <a:srgbClr val="AD8F67"/>
              </a:buClr>
              <a:buSzPts val="1800"/>
              <a:buFont typeface="Arial"/>
              <a:buChar char="•"/>
            </a:pPr>
            <a:endParaRPr lang="en" sz="2000" dirty="0">
              <a:solidFill>
                <a:srgbClr val="000000"/>
              </a:solidFill>
              <a:latin typeface="Calibri"/>
              <a:ea typeface="Calibri"/>
              <a:cs typeface="Calibri"/>
              <a:sym typeface="Calibri"/>
            </a:endParaRPr>
          </a:p>
          <a:p>
            <a:pPr marL="457200" lvl="0" indent="-342900" algn="l" rtl="0">
              <a:lnSpc>
                <a:spcPct val="100000"/>
              </a:lnSpc>
              <a:spcBef>
                <a:spcPts val="1000"/>
              </a:spcBef>
              <a:spcAft>
                <a:spcPts val="0"/>
              </a:spcAft>
              <a:buClr>
                <a:srgbClr val="AD8F67"/>
              </a:buClr>
              <a:buSzPts val="1800"/>
              <a:buFont typeface="Arial"/>
              <a:buChar char="•"/>
            </a:pPr>
            <a:endParaRPr dirty="0">
              <a:solidFill>
                <a:srgbClr val="292934"/>
              </a:solidFill>
              <a:latin typeface="Calibri"/>
              <a:ea typeface="Calibri"/>
              <a:cs typeface="Calibri"/>
              <a:sym typeface="Calibri"/>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6946" y="0"/>
            <a:ext cx="3925354" cy="5124903"/>
          </a:xfrm>
          <a:prstGeom prst="rect">
            <a:avLst/>
          </a:prstGeom>
        </p:spPr>
      </p:pic>
      <p:sp>
        <p:nvSpPr>
          <p:cNvPr id="6" name="Rectangle 5"/>
          <p:cNvSpPr/>
          <p:nvPr/>
        </p:nvSpPr>
        <p:spPr>
          <a:xfrm>
            <a:off x="7453178" y="4748337"/>
            <a:ext cx="1094478" cy="376566"/>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37474F"/>
                </a:solidFill>
                <a:effectLst/>
                <a:uLnTx/>
                <a:uFillTx/>
                <a:latin typeface="Arial"/>
                <a:ea typeface="+mn-ea"/>
                <a:cs typeface="+mn-cs"/>
                <a:sym typeface="Arial"/>
              </a:rPr>
              <a:t>longitude</a:t>
            </a:r>
          </a:p>
        </p:txBody>
      </p:sp>
      <p:sp>
        <p:nvSpPr>
          <p:cNvPr id="10" name="Rectangle 9"/>
          <p:cNvSpPr/>
          <p:nvPr/>
        </p:nvSpPr>
        <p:spPr>
          <a:xfrm>
            <a:off x="4262505" y="641159"/>
            <a:ext cx="1094478" cy="376566"/>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37474F"/>
                </a:solidFill>
                <a:effectLst/>
                <a:uLnTx/>
                <a:uFillTx/>
                <a:latin typeface="Arial"/>
                <a:ea typeface="+mn-ea"/>
                <a:cs typeface="+mn-cs"/>
                <a:sym typeface="Arial"/>
              </a:rPr>
              <a:t>latitude</a:t>
            </a:r>
          </a:p>
        </p:txBody>
      </p:sp>
    </p:spTree>
    <p:extLst>
      <p:ext uri="{BB962C8B-B14F-4D97-AF65-F5344CB8AC3E}">
        <p14:creationId xmlns:p14="http://schemas.microsoft.com/office/powerpoint/2010/main" val="1239550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434343"/>
                </a:solidFill>
              </a:rPr>
              <a:t>Data 3: Daytime Satellite Imagery</a:t>
            </a:r>
            <a:endParaRPr dirty="0">
              <a:solidFill>
                <a:srgbClr val="434343"/>
              </a:solidFill>
            </a:endParaRPr>
          </a:p>
        </p:txBody>
      </p:sp>
      <p:sp>
        <p:nvSpPr>
          <p:cNvPr id="83" name="Google Shape;83;p16"/>
          <p:cNvSpPr txBox="1">
            <a:spLocks noGrp="1"/>
          </p:cNvSpPr>
          <p:nvPr>
            <p:ph type="body" idx="1"/>
          </p:nvPr>
        </p:nvSpPr>
        <p:spPr>
          <a:xfrm>
            <a:off x="307425" y="940785"/>
            <a:ext cx="2651700" cy="34164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1000"/>
              </a:spcBef>
              <a:spcAft>
                <a:spcPts val="0"/>
              </a:spcAft>
              <a:buClr>
                <a:srgbClr val="AD8F67"/>
              </a:buClr>
              <a:buSzPts val="1800"/>
              <a:buFont typeface="Arial"/>
              <a:buChar char="•"/>
            </a:pPr>
            <a:r>
              <a:rPr lang="en" dirty="0">
                <a:solidFill>
                  <a:srgbClr val="292934"/>
                </a:solidFill>
                <a:latin typeface="Calibri"/>
                <a:ea typeface="Calibri"/>
                <a:cs typeface="Calibri"/>
                <a:sym typeface="Calibri"/>
              </a:rPr>
              <a:t>50,000</a:t>
            </a:r>
          </a:p>
          <a:p>
            <a:pPr marL="457200" lvl="0" indent="-342900" algn="l" rtl="0">
              <a:lnSpc>
                <a:spcPct val="100000"/>
              </a:lnSpc>
              <a:spcBef>
                <a:spcPts val="1000"/>
              </a:spcBef>
              <a:spcAft>
                <a:spcPts val="0"/>
              </a:spcAft>
              <a:buClr>
                <a:srgbClr val="AD8F67"/>
              </a:buClr>
              <a:buSzPts val="1800"/>
              <a:buFont typeface="Arial"/>
              <a:buChar char="•"/>
            </a:pPr>
            <a:r>
              <a:rPr lang="en" dirty="0">
                <a:solidFill>
                  <a:srgbClr val="292934"/>
                </a:solidFill>
                <a:latin typeface="Calibri"/>
                <a:ea typeface="Calibri"/>
                <a:cs typeface="Calibri"/>
                <a:sym typeface="Calibri"/>
              </a:rPr>
              <a:t>400x400 pixels</a:t>
            </a:r>
          </a:p>
          <a:p>
            <a:pPr marL="457200" lvl="0" indent="-342900" algn="l" rtl="0">
              <a:lnSpc>
                <a:spcPct val="100000"/>
              </a:lnSpc>
              <a:spcBef>
                <a:spcPts val="1000"/>
              </a:spcBef>
              <a:spcAft>
                <a:spcPts val="0"/>
              </a:spcAft>
              <a:buClr>
                <a:srgbClr val="AD8F67"/>
              </a:buClr>
              <a:buSzPts val="1800"/>
              <a:buFont typeface="Arial"/>
              <a:buChar char="•"/>
            </a:pPr>
            <a:r>
              <a:rPr lang="en" dirty="0">
                <a:solidFill>
                  <a:srgbClr val="292934"/>
                </a:solidFill>
                <a:latin typeface="Calibri"/>
                <a:ea typeface="Calibri"/>
                <a:cs typeface="Calibri"/>
                <a:sym typeface="Calibri"/>
              </a:rPr>
              <a:t>Areas near locations with DHS or aid data</a:t>
            </a:r>
          </a:p>
        </p:txBody>
      </p:sp>
      <p:pic>
        <p:nvPicPr>
          <p:cNvPr id="84" name="Google Shape;84;p16"/>
          <p:cNvPicPr preferRelativeResize="0"/>
          <p:nvPr/>
        </p:nvPicPr>
        <p:blipFill>
          <a:blip r:embed="rId3">
            <a:alphaModFix/>
          </a:blip>
          <a:stretch>
            <a:fillRect/>
          </a:stretch>
        </p:blipFill>
        <p:spPr>
          <a:xfrm>
            <a:off x="3011850" y="1070838"/>
            <a:ext cx="1905000" cy="1905000"/>
          </a:xfrm>
          <a:prstGeom prst="rect">
            <a:avLst/>
          </a:prstGeom>
          <a:noFill/>
          <a:ln>
            <a:noFill/>
          </a:ln>
        </p:spPr>
      </p:pic>
      <p:pic>
        <p:nvPicPr>
          <p:cNvPr id="87" name="Google Shape;87;p16"/>
          <p:cNvPicPr preferRelativeResize="0"/>
          <p:nvPr/>
        </p:nvPicPr>
        <p:blipFill>
          <a:blip r:embed="rId4">
            <a:alphaModFix/>
          </a:blip>
          <a:stretch>
            <a:fillRect/>
          </a:stretch>
        </p:blipFill>
        <p:spPr>
          <a:xfrm>
            <a:off x="4969575" y="3028950"/>
            <a:ext cx="1905000" cy="1905000"/>
          </a:xfrm>
          <a:prstGeom prst="rect">
            <a:avLst/>
          </a:prstGeom>
          <a:noFill/>
          <a:ln>
            <a:noFill/>
          </a:ln>
        </p:spPr>
      </p:pic>
      <p:pic>
        <p:nvPicPr>
          <p:cNvPr id="88" name="Google Shape;88;p16"/>
          <p:cNvPicPr preferRelativeResize="0"/>
          <p:nvPr/>
        </p:nvPicPr>
        <p:blipFill>
          <a:blip r:embed="rId5">
            <a:alphaModFix/>
          </a:blip>
          <a:stretch>
            <a:fillRect/>
          </a:stretch>
        </p:blipFill>
        <p:spPr>
          <a:xfrm>
            <a:off x="3011850" y="3028950"/>
            <a:ext cx="1905000" cy="1905000"/>
          </a:xfrm>
          <a:prstGeom prst="rect">
            <a:avLst/>
          </a:prstGeom>
          <a:noFill/>
          <a:ln>
            <a:noFill/>
          </a:ln>
        </p:spPr>
      </p:pic>
      <p:pic>
        <p:nvPicPr>
          <p:cNvPr id="89" name="Google Shape;89;p16"/>
          <p:cNvPicPr preferRelativeResize="0"/>
          <p:nvPr/>
        </p:nvPicPr>
        <p:blipFill>
          <a:blip r:embed="rId6">
            <a:alphaModFix/>
          </a:blip>
          <a:stretch>
            <a:fillRect/>
          </a:stretch>
        </p:blipFill>
        <p:spPr>
          <a:xfrm>
            <a:off x="4969575" y="1070837"/>
            <a:ext cx="1905000" cy="1905000"/>
          </a:xfrm>
          <a:prstGeom prst="rect">
            <a:avLst/>
          </a:prstGeom>
          <a:noFill/>
          <a:ln>
            <a:noFill/>
          </a:ln>
        </p:spPr>
      </p:pic>
      <p:pic>
        <p:nvPicPr>
          <p:cNvPr id="9" name="Google Shape;84;p16">
            <a:extLst>
              <a:ext uri="{FF2B5EF4-FFF2-40B4-BE49-F238E27FC236}">
                <a16:creationId xmlns:a16="http://schemas.microsoft.com/office/drawing/2014/main" id="{57E786CA-473C-4DDE-86BA-98080D2E827C}"/>
              </a:ext>
            </a:extLst>
          </p:cNvPr>
          <p:cNvPicPr preferRelativeResize="0"/>
          <p:nvPr/>
        </p:nvPicPr>
        <p:blipFill>
          <a:blip r:embed="rId3">
            <a:alphaModFix/>
          </a:blip>
          <a:stretch>
            <a:fillRect/>
          </a:stretch>
        </p:blipFill>
        <p:spPr>
          <a:xfrm>
            <a:off x="3034710" y="1070838"/>
            <a:ext cx="1905000" cy="1905000"/>
          </a:xfrm>
          <a:prstGeom prst="rect">
            <a:avLst/>
          </a:prstGeom>
          <a:noFill/>
          <a:ln>
            <a:noFill/>
          </a:ln>
        </p:spPr>
      </p:pic>
      <p:pic>
        <p:nvPicPr>
          <p:cNvPr id="10" name="Google Shape;87;p16">
            <a:extLst>
              <a:ext uri="{FF2B5EF4-FFF2-40B4-BE49-F238E27FC236}">
                <a16:creationId xmlns:a16="http://schemas.microsoft.com/office/drawing/2014/main" id="{375B538C-EDE3-402C-82ED-D97775BC0C85}"/>
              </a:ext>
            </a:extLst>
          </p:cNvPr>
          <p:cNvPicPr preferRelativeResize="0"/>
          <p:nvPr/>
        </p:nvPicPr>
        <p:blipFill>
          <a:blip r:embed="rId4">
            <a:alphaModFix/>
          </a:blip>
          <a:stretch>
            <a:fillRect/>
          </a:stretch>
        </p:blipFill>
        <p:spPr>
          <a:xfrm>
            <a:off x="4992435" y="3028950"/>
            <a:ext cx="1905000" cy="1905000"/>
          </a:xfrm>
          <a:prstGeom prst="rect">
            <a:avLst/>
          </a:prstGeom>
          <a:noFill/>
          <a:ln>
            <a:noFill/>
          </a:ln>
        </p:spPr>
      </p:pic>
      <p:pic>
        <p:nvPicPr>
          <p:cNvPr id="11" name="Google Shape;88;p16">
            <a:extLst>
              <a:ext uri="{FF2B5EF4-FFF2-40B4-BE49-F238E27FC236}">
                <a16:creationId xmlns:a16="http://schemas.microsoft.com/office/drawing/2014/main" id="{2D81792D-9E30-4CFB-A58D-FAD73A87E676}"/>
              </a:ext>
            </a:extLst>
          </p:cNvPr>
          <p:cNvPicPr preferRelativeResize="0"/>
          <p:nvPr/>
        </p:nvPicPr>
        <p:blipFill>
          <a:blip r:embed="rId5">
            <a:alphaModFix/>
          </a:blip>
          <a:stretch>
            <a:fillRect/>
          </a:stretch>
        </p:blipFill>
        <p:spPr>
          <a:xfrm>
            <a:off x="3034710" y="3028950"/>
            <a:ext cx="1905000" cy="1905000"/>
          </a:xfrm>
          <a:prstGeom prst="rect">
            <a:avLst/>
          </a:prstGeom>
          <a:noFill/>
          <a:ln>
            <a:noFill/>
          </a:ln>
        </p:spPr>
      </p:pic>
      <p:pic>
        <p:nvPicPr>
          <p:cNvPr id="12" name="Google Shape;89;p16">
            <a:extLst>
              <a:ext uri="{FF2B5EF4-FFF2-40B4-BE49-F238E27FC236}">
                <a16:creationId xmlns:a16="http://schemas.microsoft.com/office/drawing/2014/main" id="{8BB13171-35ED-4126-8035-4DBFCAF5C3B5}"/>
              </a:ext>
            </a:extLst>
          </p:cNvPr>
          <p:cNvPicPr preferRelativeResize="0"/>
          <p:nvPr/>
        </p:nvPicPr>
        <p:blipFill>
          <a:blip r:embed="rId6">
            <a:alphaModFix/>
          </a:blip>
          <a:stretch>
            <a:fillRect/>
          </a:stretch>
        </p:blipFill>
        <p:spPr>
          <a:xfrm>
            <a:off x="4992435" y="1070837"/>
            <a:ext cx="1905000" cy="1905000"/>
          </a:xfrm>
          <a:prstGeom prst="rect">
            <a:avLst/>
          </a:prstGeom>
          <a:noFill/>
          <a:ln>
            <a:noFill/>
          </a:ln>
        </p:spPr>
      </p:pic>
    </p:spTree>
    <p:extLst>
      <p:ext uri="{BB962C8B-B14F-4D97-AF65-F5344CB8AC3E}">
        <p14:creationId xmlns:p14="http://schemas.microsoft.com/office/powerpoint/2010/main" val="185360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outdoor object, outdoor, fireworks, dark&#10;&#10;Description generated with high confidence">
            <a:extLst>
              <a:ext uri="{FF2B5EF4-FFF2-40B4-BE49-F238E27FC236}">
                <a16:creationId xmlns:a16="http://schemas.microsoft.com/office/drawing/2014/main" id="{30ECE7B7-1AB9-43C9-B8D8-A15E45A1E8D5}"/>
              </a:ext>
            </a:extLst>
          </p:cNvPr>
          <p:cNvPicPr/>
          <p:nvPr/>
        </p:nvPicPr>
        <p:blipFill rotWithShape="1">
          <a:blip r:embed="rId3" cstate="print">
            <a:extLst>
              <a:ext uri="{28A0092B-C50C-407E-A947-70E740481C1C}">
                <a14:useLocalDpi xmlns:a14="http://schemas.microsoft.com/office/drawing/2010/main" val="0"/>
              </a:ext>
            </a:extLst>
          </a:blip>
          <a:srcRect t="21382" r="-1" b="28886"/>
          <a:stretch/>
        </p:blipFill>
        <p:spPr>
          <a:xfrm>
            <a:off x="848677" y="0"/>
            <a:ext cx="7446645" cy="5143501"/>
          </a:xfrm>
          <a:prstGeom prst="rect">
            <a:avLst/>
          </a:prstGeom>
        </p:spPr>
      </p:pic>
      <p:pic>
        <p:nvPicPr>
          <p:cNvPr id="12" name="Picture 11">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Oval 1">
            <a:extLst>
              <a:ext uri="{FF2B5EF4-FFF2-40B4-BE49-F238E27FC236}">
                <a16:creationId xmlns:a16="http://schemas.microsoft.com/office/drawing/2014/main" id="{7D1E4AD2-ED29-4EDA-8D80-3FF3178E5A8A}"/>
              </a:ext>
            </a:extLst>
          </p:cNvPr>
          <p:cNvSpPr/>
          <p:nvPr/>
        </p:nvSpPr>
        <p:spPr>
          <a:xfrm>
            <a:off x="3373935" y="834307"/>
            <a:ext cx="924411" cy="931086"/>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3" name="TextBox 2">
            <a:extLst>
              <a:ext uri="{FF2B5EF4-FFF2-40B4-BE49-F238E27FC236}">
                <a16:creationId xmlns:a16="http://schemas.microsoft.com/office/drawing/2014/main" id="{B7ADF054-0A46-4B38-85D3-5847C0715A9E}"/>
              </a:ext>
            </a:extLst>
          </p:cNvPr>
          <p:cNvSpPr txBox="1"/>
          <p:nvPr/>
        </p:nvSpPr>
        <p:spPr>
          <a:xfrm>
            <a:off x="4334358" y="1127404"/>
            <a:ext cx="127951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C000"/>
                </a:solidFill>
                <a:effectLst/>
                <a:uLnTx/>
                <a:uFillTx/>
                <a:latin typeface="Arial"/>
                <a:cs typeface="Arial"/>
                <a:sym typeface="Arial"/>
              </a:rPr>
              <a:t>Mandalay city</a:t>
            </a:r>
          </a:p>
        </p:txBody>
      </p:sp>
      <p:sp>
        <p:nvSpPr>
          <p:cNvPr id="8" name="Oval 7">
            <a:extLst>
              <a:ext uri="{FF2B5EF4-FFF2-40B4-BE49-F238E27FC236}">
                <a16:creationId xmlns:a16="http://schemas.microsoft.com/office/drawing/2014/main" id="{DFEF95FA-2E09-4BEC-81F2-3028D40C592F}"/>
              </a:ext>
            </a:extLst>
          </p:cNvPr>
          <p:cNvSpPr/>
          <p:nvPr/>
        </p:nvSpPr>
        <p:spPr>
          <a:xfrm>
            <a:off x="3454030" y="1981201"/>
            <a:ext cx="924411" cy="931086"/>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1" name="Oval 10">
            <a:extLst>
              <a:ext uri="{FF2B5EF4-FFF2-40B4-BE49-F238E27FC236}">
                <a16:creationId xmlns:a16="http://schemas.microsoft.com/office/drawing/2014/main" id="{258AD2A4-9DE5-429F-8D26-37A6D879287E}"/>
              </a:ext>
            </a:extLst>
          </p:cNvPr>
          <p:cNvSpPr/>
          <p:nvPr/>
        </p:nvSpPr>
        <p:spPr>
          <a:xfrm>
            <a:off x="3454030" y="3509650"/>
            <a:ext cx="924411" cy="931086"/>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3" name="TextBox 12">
            <a:extLst>
              <a:ext uri="{FF2B5EF4-FFF2-40B4-BE49-F238E27FC236}">
                <a16:creationId xmlns:a16="http://schemas.microsoft.com/office/drawing/2014/main" id="{C1F2593E-FAED-4EA2-8368-57CC5875280F}"/>
              </a:ext>
            </a:extLst>
          </p:cNvPr>
          <p:cNvSpPr txBox="1"/>
          <p:nvPr/>
        </p:nvSpPr>
        <p:spPr>
          <a:xfrm>
            <a:off x="4422523" y="2483077"/>
            <a:ext cx="119135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C000"/>
                </a:solidFill>
                <a:effectLst/>
                <a:uLnTx/>
                <a:uFillTx/>
                <a:latin typeface="Arial"/>
                <a:cs typeface="Arial"/>
                <a:sym typeface="Arial"/>
              </a:rPr>
              <a:t>Nay </a:t>
            </a:r>
            <a:r>
              <a:rPr kumimoji="0" lang="en-US" sz="1400" b="0" i="0" u="none" strike="noStrike" kern="0" cap="none" spc="0" normalizeH="0" baseline="0" noProof="0" dirty="0" err="1">
                <a:ln>
                  <a:noFill/>
                </a:ln>
                <a:solidFill>
                  <a:srgbClr val="FFC000"/>
                </a:solidFill>
                <a:effectLst/>
                <a:uLnTx/>
                <a:uFillTx/>
                <a:latin typeface="Arial"/>
                <a:cs typeface="Arial"/>
                <a:sym typeface="Arial"/>
              </a:rPr>
              <a:t>Pyi</a:t>
            </a:r>
            <a:r>
              <a:rPr kumimoji="0" lang="en-US" sz="1400" b="0" i="0" u="none" strike="noStrike" kern="0" cap="none" spc="0" normalizeH="0" baseline="0" noProof="0" dirty="0">
                <a:ln>
                  <a:noFill/>
                </a:ln>
                <a:solidFill>
                  <a:srgbClr val="FFC000"/>
                </a:solidFill>
                <a:effectLst/>
                <a:uLnTx/>
                <a:uFillTx/>
                <a:latin typeface="Arial"/>
                <a:cs typeface="Arial"/>
                <a:sym typeface="Arial"/>
              </a:rPr>
              <a:t> Taw</a:t>
            </a:r>
          </a:p>
        </p:txBody>
      </p:sp>
      <p:sp>
        <p:nvSpPr>
          <p:cNvPr id="14" name="TextBox 13">
            <a:extLst>
              <a:ext uri="{FF2B5EF4-FFF2-40B4-BE49-F238E27FC236}">
                <a16:creationId xmlns:a16="http://schemas.microsoft.com/office/drawing/2014/main" id="{067393ED-70F5-4D1A-96DA-7929E948A347}"/>
              </a:ext>
            </a:extLst>
          </p:cNvPr>
          <p:cNvSpPr txBox="1"/>
          <p:nvPr/>
        </p:nvSpPr>
        <p:spPr>
          <a:xfrm>
            <a:off x="4298346" y="4255798"/>
            <a:ext cx="80182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C000"/>
                </a:solidFill>
                <a:effectLst/>
                <a:uLnTx/>
                <a:uFillTx/>
                <a:latin typeface="Arial"/>
                <a:cs typeface="Arial"/>
                <a:sym typeface="Arial"/>
              </a:rPr>
              <a:t>Yangon</a:t>
            </a:r>
          </a:p>
        </p:txBody>
      </p:sp>
      <p:sp>
        <p:nvSpPr>
          <p:cNvPr id="10" name="Google Shape;82;p16"/>
          <p:cNvSpPr txBox="1">
            <a:spLocks/>
          </p:cNvSpPr>
          <p:nvPr/>
        </p:nvSpPr>
        <p:spPr>
          <a:xfrm>
            <a:off x="7425232" y="137717"/>
            <a:ext cx="1718768" cy="696590"/>
          </a:xfrm>
          <a:prstGeom prst="rect">
            <a:avLst/>
          </a:prstGeom>
        </p:spPr>
        <p:txBody>
          <a:bodyPr spcFirstLastPara="1" wrap="square" lIns="91425" tIns="91425" rIns="91425" bIns="91425" anchor="t"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spcBef>
                <a:spcPts val="0"/>
              </a:spcBef>
              <a:buClrTx/>
              <a:buFontTx/>
            </a:pPr>
            <a:r>
              <a:rPr lang="it-IT" sz="3000" dirty="0">
                <a:solidFill>
                  <a:srgbClr val="434343"/>
                </a:solidFill>
                <a:latin typeface="Oswald"/>
                <a:ea typeface="Oswald"/>
                <a:cs typeface="Oswald"/>
                <a:sym typeface="Oswald"/>
              </a:rPr>
              <a:t>Data 4: Nightlights</a:t>
            </a:r>
          </a:p>
        </p:txBody>
      </p:sp>
    </p:spTree>
    <p:extLst>
      <p:ext uri="{BB962C8B-B14F-4D97-AF65-F5344CB8AC3E}">
        <p14:creationId xmlns:p14="http://schemas.microsoft.com/office/powerpoint/2010/main" val="2810015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6D75B-D22B-45D1-B03D-E37189C66A08}"/>
              </a:ext>
            </a:extLst>
          </p:cNvPr>
          <p:cNvSpPr>
            <a:spLocks noGrp="1"/>
          </p:cNvSpPr>
          <p:nvPr>
            <p:ph type="title"/>
          </p:nvPr>
        </p:nvSpPr>
        <p:spPr/>
        <p:txBody>
          <a:bodyPr>
            <a:normAutofit/>
          </a:bodyPr>
          <a:lstStyle/>
          <a:p>
            <a:r>
              <a:rPr lang="en-US" dirty="0">
                <a:solidFill>
                  <a:schemeClr val="tx1"/>
                </a:solidFill>
                <a:latin typeface="Oswald"/>
                <a:ea typeface="Oswald"/>
                <a:cs typeface="Oswald"/>
                <a:sym typeface="Oswald"/>
              </a:rPr>
              <a:t>Analysis</a:t>
            </a:r>
          </a:p>
        </p:txBody>
      </p:sp>
    </p:spTree>
    <p:extLst>
      <p:ext uri="{BB962C8B-B14F-4D97-AF65-F5344CB8AC3E}">
        <p14:creationId xmlns:p14="http://schemas.microsoft.com/office/powerpoint/2010/main" val="1897830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6D75B-D22B-45D1-B03D-E37189C66A08}"/>
              </a:ext>
            </a:extLst>
          </p:cNvPr>
          <p:cNvSpPr>
            <a:spLocks noGrp="1"/>
          </p:cNvSpPr>
          <p:nvPr>
            <p:ph type="title"/>
          </p:nvPr>
        </p:nvSpPr>
        <p:spPr/>
        <p:txBody>
          <a:bodyPr/>
          <a:lstStyle/>
          <a:p>
            <a:r>
              <a:rPr lang="en-US" dirty="0"/>
              <a:t>Background</a:t>
            </a:r>
          </a:p>
        </p:txBody>
      </p:sp>
    </p:spTree>
    <p:extLst>
      <p:ext uri="{BB962C8B-B14F-4D97-AF65-F5344CB8AC3E}">
        <p14:creationId xmlns:p14="http://schemas.microsoft.com/office/powerpoint/2010/main" val="759363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DFFB5B-17B8-4E11-9324-11EE89A1E4D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82776" y="1012926"/>
            <a:ext cx="3580875" cy="3560232"/>
          </a:xfrm>
          <a:prstGeom prst="rect">
            <a:avLst/>
          </a:prstGeom>
        </p:spPr>
      </p:pic>
      <p:sp>
        <p:nvSpPr>
          <p:cNvPr id="3" name="TextBox 2">
            <a:extLst>
              <a:ext uri="{FF2B5EF4-FFF2-40B4-BE49-F238E27FC236}">
                <a16:creationId xmlns:a16="http://schemas.microsoft.com/office/drawing/2014/main" id="{4D7E978E-747A-42A4-A99E-1E61E7EBB630}"/>
              </a:ext>
            </a:extLst>
          </p:cNvPr>
          <p:cNvSpPr txBox="1"/>
          <p:nvPr/>
        </p:nvSpPr>
        <p:spPr>
          <a:xfrm>
            <a:off x="1643655" y="4411932"/>
            <a:ext cx="2504714" cy="369332"/>
          </a:xfrm>
          <a:prstGeom prst="rect">
            <a:avLst/>
          </a:prstGeom>
          <a:solidFill>
            <a:schemeClr val="bg1"/>
          </a:solidFill>
        </p:spPr>
        <p:txBody>
          <a:bodyPr wrap="square" rtlCol="0">
            <a:spAutoFit/>
          </a:bodyPr>
          <a:lstStyle/>
          <a:p>
            <a:r>
              <a:rPr lang="en-US" sz="1800" dirty="0">
                <a:latin typeface="+mn-lt"/>
              </a:rPr>
              <a:t>Nightlights luminosity</a:t>
            </a:r>
          </a:p>
        </p:txBody>
      </p:sp>
      <p:sp>
        <p:nvSpPr>
          <p:cNvPr id="5" name="TextBox 4">
            <a:extLst>
              <a:ext uri="{FF2B5EF4-FFF2-40B4-BE49-F238E27FC236}">
                <a16:creationId xmlns:a16="http://schemas.microsoft.com/office/drawing/2014/main" id="{CD419B9B-10D3-4165-BF92-AA99E10617E6}"/>
              </a:ext>
            </a:extLst>
          </p:cNvPr>
          <p:cNvSpPr txBox="1"/>
          <p:nvPr/>
        </p:nvSpPr>
        <p:spPr>
          <a:xfrm>
            <a:off x="751943" y="257095"/>
            <a:ext cx="4905510" cy="646331"/>
          </a:xfrm>
          <a:prstGeom prst="rect">
            <a:avLst/>
          </a:prstGeom>
          <a:noFill/>
        </p:spPr>
        <p:txBody>
          <a:bodyPr wrap="none" rtlCol="0">
            <a:spAutoFit/>
          </a:bodyPr>
          <a:lstStyle/>
          <a:p>
            <a:r>
              <a:rPr lang="en-US" sz="3600" dirty="0">
                <a:solidFill>
                  <a:srgbClr val="434343"/>
                </a:solidFill>
                <a:latin typeface="Oswald"/>
                <a:ea typeface="+mj-ea"/>
                <a:cs typeface="+mj-cs"/>
              </a:rPr>
              <a:t>1. Nightlights predict wealth</a:t>
            </a:r>
          </a:p>
        </p:txBody>
      </p:sp>
      <p:pic>
        <p:nvPicPr>
          <p:cNvPr id="8" name="Picture 7" descr="A screen shot of a computer&#10;&#10;Description generated with high confidence">
            <a:extLst>
              <a:ext uri="{FF2B5EF4-FFF2-40B4-BE49-F238E27FC236}">
                <a16:creationId xmlns:a16="http://schemas.microsoft.com/office/drawing/2014/main" id="{2CAB0698-8476-4B43-AEDF-3B459776661E}"/>
              </a:ext>
            </a:extLst>
          </p:cNvPr>
          <p:cNvPicPr>
            <a:picLocks noChangeAspect="1"/>
          </p:cNvPicPr>
          <p:nvPr/>
        </p:nvPicPr>
        <p:blipFill>
          <a:blip r:embed="rId4"/>
          <a:stretch>
            <a:fillRect/>
          </a:stretch>
        </p:blipFill>
        <p:spPr>
          <a:xfrm>
            <a:off x="4863828" y="970721"/>
            <a:ext cx="3636706" cy="3645344"/>
          </a:xfrm>
          <a:prstGeom prst="rect">
            <a:avLst/>
          </a:prstGeom>
        </p:spPr>
      </p:pic>
      <p:sp>
        <p:nvSpPr>
          <p:cNvPr id="10" name="TextBox 9">
            <a:extLst>
              <a:ext uri="{FF2B5EF4-FFF2-40B4-BE49-F238E27FC236}">
                <a16:creationId xmlns:a16="http://schemas.microsoft.com/office/drawing/2014/main" id="{7BB96DAB-4E19-4725-B417-864BAEF87B22}"/>
              </a:ext>
            </a:extLst>
          </p:cNvPr>
          <p:cNvSpPr txBox="1"/>
          <p:nvPr/>
        </p:nvSpPr>
        <p:spPr>
          <a:xfrm>
            <a:off x="1643655" y="1044032"/>
            <a:ext cx="2294218" cy="430887"/>
          </a:xfrm>
          <a:prstGeom prst="rect">
            <a:avLst/>
          </a:prstGeom>
          <a:noFill/>
        </p:spPr>
        <p:txBody>
          <a:bodyPr wrap="none" rtlCol="0">
            <a:spAutoFit/>
          </a:bodyPr>
          <a:lstStyle/>
          <a:p>
            <a:r>
              <a:rPr lang="en-US" sz="2200" dirty="0">
                <a:solidFill>
                  <a:srgbClr val="002060"/>
                </a:solidFill>
                <a:latin typeface="+mn-lt"/>
              </a:rPr>
              <a:t>Myanmar </a:t>
            </a:r>
            <a:r>
              <a:rPr lang="en-US" sz="2000" dirty="0">
                <a:solidFill>
                  <a:srgbClr val="002060"/>
                </a:solidFill>
                <a:latin typeface="+mn-lt"/>
              </a:rPr>
              <a:t>R</a:t>
            </a:r>
            <a:r>
              <a:rPr lang="en-US" sz="2000" baseline="30000" dirty="0">
                <a:solidFill>
                  <a:srgbClr val="002060"/>
                </a:solidFill>
                <a:latin typeface="+mn-lt"/>
              </a:rPr>
              <a:t>2</a:t>
            </a:r>
            <a:r>
              <a:rPr lang="en-US" sz="2000" dirty="0">
                <a:solidFill>
                  <a:srgbClr val="002060"/>
                </a:solidFill>
                <a:latin typeface="+mn-lt"/>
              </a:rPr>
              <a:t>=0.22 </a:t>
            </a:r>
          </a:p>
        </p:txBody>
      </p:sp>
      <p:sp>
        <p:nvSpPr>
          <p:cNvPr id="16" name="TextBox 15">
            <a:extLst>
              <a:ext uri="{FF2B5EF4-FFF2-40B4-BE49-F238E27FC236}">
                <a16:creationId xmlns:a16="http://schemas.microsoft.com/office/drawing/2014/main" id="{B2C11E95-B079-43F2-8050-439F5177D4FB}"/>
              </a:ext>
            </a:extLst>
          </p:cNvPr>
          <p:cNvSpPr txBox="1"/>
          <p:nvPr/>
        </p:nvSpPr>
        <p:spPr>
          <a:xfrm>
            <a:off x="5626001" y="1065350"/>
            <a:ext cx="1976823" cy="430887"/>
          </a:xfrm>
          <a:prstGeom prst="rect">
            <a:avLst/>
          </a:prstGeom>
          <a:noFill/>
        </p:spPr>
        <p:txBody>
          <a:bodyPr wrap="none" rtlCol="0">
            <a:spAutoFit/>
          </a:bodyPr>
          <a:lstStyle/>
          <a:p>
            <a:r>
              <a:rPr lang="en-US" sz="2200" dirty="0">
                <a:solidFill>
                  <a:srgbClr val="002060"/>
                </a:solidFill>
                <a:latin typeface="+mn-lt"/>
              </a:rPr>
              <a:t>Rwanda </a:t>
            </a:r>
            <a:r>
              <a:rPr lang="en-US" sz="2000" dirty="0">
                <a:solidFill>
                  <a:srgbClr val="002060"/>
                </a:solidFill>
                <a:latin typeface="+mn-lt"/>
              </a:rPr>
              <a:t>R</a:t>
            </a:r>
            <a:r>
              <a:rPr lang="en-US" sz="2000" baseline="30000" dirty="0">
                <a:solidFill>
                  <a:srgbClr val="002060"/>
                </a:solidFill>
                <a:latin typeface="+mn-lt"/>
              </a:rPr>
              <a:t>2</a:t>
            </a:r>
            <a:r>
              <a:rPr lang="en-US" sz="2000" dirty="0">
                <a:solidFill>
                  <a:srgbClr val="002060"/>
                </a:solidFill>
                <a:latin typeface="+mn-lt"/>
              </a:rPr>
              <a:t>=0.74</a:t>
            </a:r>
          </a:p>
        </p:txBody>
      </p:sp>
      <p:sp>
        <p:nvSpPr>
          <p:cNvPr id="17" name="TextBox 16">
            <a:extLst>
              <a:ext uri="{FF2B5EF4-FFF2-40B4-BE49-F238E27FC236}">
                <a16:creationId xmlns:a16="http://schemas.microsoft.com/office/drawing/2014/main" id="{7180A6B4-1749-49C3-8FA6-109D8427FCC8}"/>
              </a:ext>
            </a:extLst>
          </p:cNvPr>
          <p:cNvSpPr txBox="1"/>
          <p:nvPr/>
        </p:nvSpPr>
        <p:spPr>
          <a:xfrm>
            <a:off x="5579605" y="4420531"/>
            <a:ext cx="2504714" cy="369332"/>
          </a:xfrm>
          <a:prstGeom prst="rect">
            <a:avLst/>
          </a:prstGeom>
          <a:solidFill>
            <a:schemeClr val="bg1"/>
          </a:solidFill>
        </p:spPr>
        <p:txBody>
          <a:bodyPr wrap="square" rtlCol="0">
            <a:spAutoFit/>
          </a:bodyPr>
          <a:lstStyle/>
          <a:p>
            <a:r>
              <a:rPr lang="en-US" sz="1800" dirty="0">
                <a:latin typeface="+mn-lt"/>
              </a:rPr>
              <a:t>Nightlights luminosity</a:t>
            </a:r>
          </a:p>
        </p:txBody>
      </p:sp>
      <p:sp>
        <p:nvSpPr>
          <p:cNvPr id="18" name="TextBox 17">
            <a:extLst>
              <a:ext uri="{FF2B5EF4-FFF2-40B4-BE49-F238E27FC236}">
                <a16:creationId xmlns:a16="http://schemas.microsoft.com/office/drawing/2014/main" id="{37D447C4-5E1B-48C5-B881-8317C3BB41A5}"/>
              </a:ext>
            </a:extLst>
          </p:cNvPr>
          <p:cNvSpPr txBox="1"/>
          <p:nvPr/>
        </p:nvSpPr>
        <p:spPr>
          <a:xfrm>
            <a:off x="751943" y="1568211"/>
            <a:ext cx="461665" cy="2146166"/>
          </a:xfrm>
          <a:prstGeom prst="rect">
            <a:avLst/>
          </a:prstGeom>
          <a:solidFill>
            <a:schemeClr val="bg1"/>
          </a:solidFill>
        </p:spPr>
        <p:txBody>
          <a:bodyPr vert="vert270" wrap="square" rtlCol="0">
            <a:spAutoFit/>
          </a:bodyPr>
          <a:lstStyle/>
          <a:p>
            <a:r>
              <a:rPr lang="en-US" sz="1800" dirty="0">
                <a:latin typeface="+mn-lt"/>
              </a:rPr>
              <a:t>Wealth</a:t>
            </a:r>
            <a:r>
              <a:rPr lang="en-US" sz="1800" dirty="0"/>
              <a:t> </a:t>
            </a:r>
          </a:p>
        </p:txBody>
      </p:sp>
      <p:sp>
        <p:nvSpPr>
          <p:cNvPr id="19" name="TextBox 18">
            <a:extLst>
              <a:ext uri="{FF2B5EF4-FFF2-40B4-BE49-F238E27FC236}">
                <a16:creationId xmlns:a16="http://schemas.microsoft.com/office/drawing/2014/main" id="{FC0C303F-7809-4FDD-B32A-C7EA81244FD1}"/>
              </a:ext>
            </a:extLst>
          </p:cNvPr>
          <p:cNvSpPr txBox="1"/>
          <p:nvPr/>
        </p:nvSpPr>
        <p:spPr>
          <a:xfrm>
            <a:off x="4721355" y="2060101"/>
            <a:ext cx="461665" cy="1654276"/>
          </a:xfrm>
          <a:prstGeom prst="rect">
            <a:avLst/>
          </a:prstGeom>
          <a:solidFill>
            <a:schemeClr val="bg1"/>
          </a:solidFill>
        </p:spPr>
        <p:txBody>
          <a:bodyPr vert="vert270" wrap="square" rtlCol="0">
            <a:spAutoFit/>
          </a:bodyPr>
          <a:lstStyle/>
          <a:p>
            <a:r>
              <a:rPr lang="en-US" sz="1800" dirty="0">
                <a:latin typeface="+mn-lt"/>
              </a:rPr>
              <a:t>Wealth </a:t>
            </a:r>
          </a:p>
        </p:txBody>
      </p:sp>
      <p:sp>
        <p:nvSpPr>
          <p:cNvPr id="4" name="TextBox 3"/>
          <p:cNvSpPr txBox="1"/>
          <p:nvPr/>
        </p:nvSpPr>
        <p:spPr>
          <a:xfrm>
            <a:off x="3341001" y="4792158"/>
            <a:ext cx="2666114" cy="307777"/>
          </a:xfrm>
          <a:prstGeom prst="rect">
            <a:avLst/>
          </a:prstGeom>
          <a:noFill/>
        </p:spPr>
        <p:txBody>
          <a:bodyPr wrap="none" rtlCol="0">
            <a:spAutoFit/>
          </a:bodyPr>
          <a:lstStyle/>
          <a:p>
            <a:r>
              <a:rPr lang="en-US" dirty="0"/>
              <a:t>Haiti </a:t>
            </a:r>
            <a:r>
              <a:rPr lang="en-US" dirty="0">
                <a:solidFill>
                  <a:srgbClr val="002060"/>
                </a:solidFill>
              </a:rPr>
              <a:t>R</a:t>
            </a:r>
            <a:r>
              <a:rPr lang="en-US" baseline="30000" dirty="0">
                <a:solidFill>
                  <a:srgbClr val="002060"/>
                </a:solidFill>
              </a:rPr>
              <a:t>2 </a:t>
            </a:r>
            <a:r>
              <a:rPr lang="en-US" dirty="0"/>
              <a:t>=0.31, Nepal </a:t>
            </a:r>
            <a:r>
              <a:rPr lang="en-US" dirty="0">
                <a:solidFill>
                  <a:srgbClr val="002060"/>
                </a:solidFill>
              </a:rPr>
              <a:t>R</a:t>
            </a:r>
            <a:r>
              <a:rPr lang="en-US" baseline="30000" dirty="0">
                <a:solidFill>
                  <a:srgbClr val="002060"/>
                </a:solidFill>
              </a:rPr>
              <a:t>2 </a:t>
            </a:r>
            <a:r>
              <a:rPr lang="en-US" dirty="0"/>
              <a:t>=0.37</a:t>
            </a:r>
          </a:p>
        </p:txBody>
      </p:sp>
    </p:spTree>
    <p:extLst>
      <p:ext uri="{BB962C8B-B14F-4D97-AF65-F5344CB8AC3E}">
        <p14:creationId xmlns:p14="http://schemas.microsoft.com/office/powerpoint/2010/main" val="1527278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554812" y="261696"/>
            <a:ext cx="7886700" cy="994172"/>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buClrTx/>
              <a:buFontTx/>
            </a:pPr>
            <a:r>
              <a:rPr lang="en-US" sz="3600" kern="0" dirty="0">
                <a:solidFill>
                  <a:srgbClr val="434343"/>
                </a:solidFill>
                <a:latin typeface="Oswald"/>
              </a:rPr>
              <a:t>2. Spatial interpolation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812" y="1217199"/>
            <a:ext cx="158842" cy="35602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1898" y="1255868"/>
            <a:ext cx="4117168" cy="3087876"/>
          </a:xfrm>
          <a:prstGeom prst="rect">
            <a:avLst/>
          </a:prstGeom>
        </p:spPr>
      </p:pic>
      <p:grpSp>
        <p:nvGrpSpPr>
          <p:cNvPr id="5" name="Group 4"/>
          <p:cNvGrpSpPr/>
          <p:nvPr/>
        </p:nvGrpSpPr>
        <p:grpSpPr>
          <a:xfrm>
            <a:off x="419453" y="1255868"/>
            <a:ext cx="4249099" cy="3186824"/>
            <a:chOff x="419453" y="1255868"/>
            <a:chExt cx="4249099" cy="3186824"/>
          </a:xfrm>
        </p:grpSpPr>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453" y="1255868"/>
              <a:ext cx="4249099" cy="3186824"/>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03851" y="1303911"/>
              <a:ext cx="1677033" cy="182599"/>
            </a:xfrm>
            <a:prstGeom prst="rect">
              <a:avLst/>
            </a:prstGeom>
          </p:spPr>
        </p:pic>
      </p:grpSp>
      <p:sp>
        <p:nvSpPr>
          <p:cNvPr id="6" name="TextBox 5">
            <a:extLst>
              <a:ext uri="{FF2B5EF4-FFF2-40B4-BE49-F238E27FC236}">
                <a16:creationId xmlns:a16="http://schemas.microsoft.com/office/drawing/2014/main" id="{8A905922-BAF9-4BB0-A3A6-43A85A1B71BE}"/>
              </a:ext>
            </a:extLst>
          </p:cNvPr>
          <p:cNvSpPr txBox="1"/>
          <p:nvPr/>
        </p:nvSpPr>
        <p:spPr>
          <a:xfrm>
            <a:off x="6663396" y="4041422"/>
            <a:ext cx="1947754" cy="230832"/>
          </a:xfrm>
          <a:prstGeom prst="rect">
            <a:avLst/>
          </a:prstGeom>
          <a:solidFill>
            <a:schemeClr val="bg1"/>
          </a:solidFill>
        </p:spPr>
        <p:txBody>
          <a:bodyPr wrap="square" rtlCol="0">
            <a:spAutoFit/>
          </a:bodyPr>
          <a:lstStyle/>
          <a:p>
            <a:r>
              <a:rPr lang="en-US" sz="900" dirty="0"/>
              <a:t>Longitude</a:t>
            </a:r>
          </a:p>
        </p:txBody>
      </p:sp>
    </p:spTree>
    <p:extLst>
      <p:ext uri="{BB962C8B-B14F-4D97-AF65-F5344CB8AC3E}">
        <p14:creationId xmlns:p14="http://schemas.microsoft.com/office/powerpoint/2010/main" val="1690924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kern="0" dirty="0">
                <a:solidFill>
                  <a:srgbClr val="434343"/>
                </a:solidFill>
                <a:latin typeface="Oswald"/>
                <a:sym typeface="Arial"/>
              </a:rPr>
              <a:t>Spatial Interpolation (kriging)</a:t>
            </a:r>
            <a:endParaRPr sz="3600" kern="0" dirty="0">
              <a:solidFill>
                <a:srgbClr val="434343"/>
              </a:solidFill>
              <a:latin typeface="Oswald"/>
              <a:sym typeface="Arial"/>
            </a:endParaRPr>
          </a:p>
        </p:txBody>
      </p:sp>
      <p:sp>
        <p:nvSpPr>
          <p:cNvPr id="118" name="Google Shape;118;p20"/>
          <p:cNvSpPr txBox="1">
            <a:spLocks noGrp="1"/>
          </p:cNvSpPr>
          <p:nvPr>
            <p:ph type="body" idx="1"/>
          </p:nvPr>
        </p:nvSpPr>
        <p:spPr>
          <a:xfrm>
            <a:off x="238325" y="1278900"/>
            <a:ext cx="5441178" cy="38646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rgbClr val="AD8F67"/>
              </a:buClr>
              <a:buSzPts val="1800"/>
              <a:buFont typeface="Arial"/>
              <a:buChar char="●"/>
            </a:pPr>
            <a:r>
              <a:rPr lang="en" dirty="0">
                <a:solidFill>
                  <a:srgbClr val="292934"/>
                </a:solidFill>
                <a:latin typeface="Calibri"/>
                <a:ea typeface="Calibri"/>
                <a:cs typeface="Calibri"/>
                <a:sym typeface="Calibri"/>
              </a:rPr>
              <a:t>Kriging (</a:t>
            </a:r>
            <a:r>
              <a:rPr lang="en-US" dirty="0">
                <a:solidFill>
                  <a:srgbClr val="292934"/>
                </a:solidFill>
                <a:latin typeface="Calibri"/>
                <a:ea typeface="Calibri"/>
                <a:cs typeface="Calibri"/>
                <a:sym typeface="Calibri"/>
              </a:rPr>
              <a:t>Gaussian</a:t>
            </a:r>
            <a:r>
              <a:rPr lang="en" dirty="0">
                <a:solidFill>
                  <a:srgbClr val="292934"/>
                </a:solidFill>
                <a:latin typeface="Calibri"/>
                <a:ea typeface="Calibri"/>
                <a:cs typeface="Calibri"/>
                <a:sym typeface="Calibri"/>
              </a:rPr>
              <a:t> Process Regression) method with a squared exponential kernel</a:t>
            </a:r>
            <a:endParaRPr dirty="0">
              <a:solidFill>
                <a:srgbClr val="292934"/>
              </a:solidFill>
              <a:latin typeface="Calibri"/>
              <a:ea typeface="Calibri"/>
              <a:cs typeface="Calibri"/>
              <a:sym typeface="Calibri"/>
            </a:endParaRPr>
          </a:p>
          <a:p>
            <a:pPr lvl="0">
              <a:lnSpc>
                <a:spcPct val="100000"/>
              </a:lnSpc>
              <a:buClr>
                <a:srgbClr val="AD8F67"/>
              </a:buClr>
              <a:buFont typeface="Arial"/>
              <a:buChar char="●"/>
            </a:pPr>
            <a:r>
              <a:rPr lang="en-US" sz="2400" dirty="0"/>
              <a:t>R</a:t>
            </a:r>
            <a:r>
              <a:rPr lang="en-US" sz="2400" baseline="30000" dirty="0"/>
              <a:t>2 </a:t>
            </a:r>
            <a:r>
              <a:rPr lang="en-US" sz="2400" dirty="0"/>
              <a:t> = </a:t>
            </a:r>
            <a:r>
              <a:rPr lang="en" dirty="0">
                <a:solidFill>
                  <a:srgbClr val="292934"/>
                </a:solidFill>
                <a:latin typeface="Calibri"/>
                <a:ea typeface="Calibri"/>
                <a:cs typeface="Calibri"/>
                <a:sym typeface="Calibri"/>
              </a:rPr>
              <a:t>0.208</a:t>
            </a:r>
            <a:endParaRPr dirty="0">
              <a:solidFill>
                <a:srgbClr val="292934"/>
              </a:solidFill>
              <a:latin typeface="Calibri"/>
              <a:ea typeface="Calibri"/>
              <a:cs typeface="Calibri"/>
              <a:sym typeface="Calibri"/>
            </a:endParaRPr>
          </a:p>
          <a:p>
            <a:pPr marL="457200" lvl="0" indent="-342900" algn="l" rtl="0">
              <a:lnSpc>
                <a:spcPct val="100000"/>
              </a:lnSpc>
              <a:spcBef>
                <a:spcPts val="0"/>
              </a:spcBef>
              <a:spcAft>
                <a:spcPts val="0"/>
              </a:spcAft>
              <a:buClr>
                <a:srgbClr val="AD8F67"/>
              </a:buClr>
              <a:buSzPts val="1800"/>
              <a:buFont typeface="Arial"/>
              <a:buChar char="●"/>
            </a:pPr>
            <a:r>
              <a:rPr lang="en" dirty="0">
                <a:solidFill>
                  <a:srgbClr val="292934"/>
                </a:solidFill>
                <a:latin typeface="Calibri"/>
                <a:ea typeface="Calibri"/>
                <a:cs typeface="Calibri"/>
                <a:sym typeface="Calibri"/>
              </a:rPr>
              <a:t>Correlation between daytime imagery prediction and spatial interpolated prediction</a:t>
            </a:r>
            <a:endParaRPr dirty="0">
              <a:solidFill>
                <a:srgbClr val="292934"/>
              </a:solidFill>
              <a:latin typeface="Calibri"/>
              <a:ea typeface="Calibri"/>
              <a:cs typeface="Calibri"/>
              <a:sym typeface="Calibri"/>
            </a:endParaRPr>
          </a:p>
          <a:p>
            <a:pPr marL="0" lvl="0" indent="0" algn="l" rtl="0">
              <a:lnSpc>
                <a:spcPct val="100000"/>
              </a:lnSpc>
              <a:spcBef>
                <a:spcPts val="1000"/>
              </a:spcBef>
              <a:spcAft>
                <a:spcPts val="0"/>
              </a:spcAft>
              <a:buNone/>
            </a:pPr>
            <a:endParaRPr dirty="0">
              <a:solidFill>
                <a:srgbClr val="292934"/>
              </a:solidFill>
              <a:latin typeface="Calibri"/>
              <a:ea typeface="Calibri"/>
              <a:cs typeface="Calibri"/>
              <a:sym typeface="Calibri"/>
            </a:endParaRPr>
          </a:p>
          <a:p>
            <a:pPr marL="457200" lvl="0" indent="0" algn="l" rtl="0">
              <a:lnSpc>
                <a:spcPct val="100000"/>
              </a:lnSpc>
              <a:spcBef>
                <a:spcPts val="1000"/>
              </a:spcBef>
              <a:spcAft>
                <a:spcPts val="0"/>
              </a:spcAft>
              <a:buNone/>
            </a:pPr>
            <a:endParaRPr dirty="0">
              <a:solidFill>
                <a:srgbClr val="292934"/>
              </a:solidFill>
              <a:latin typeface="Calibri"/>
              <a:ea typeface="Calibri"/>
              <a:cs typeface="Calibri"/>
              <a:sym typeface="Calibri"/>
            </a:endParaRPr>
          </a:p>
          <a:p>
            <a:pPr marL="914327" lvl="0" indent="0" algn="l" rtl="0">
              <a:spcBef>
                <a:spcPts val="0"/>
              </a:spcBef>
              <a:spcAft>
                <a:spcPts val="0"/>
              </a:spcAft>
              <a:buNone/>
            </a:pPr>
            <a:endParaRPr sz="1800" dirty="0">
              <a:solidFill>
                <a:srgbClr val="292934"/>
              </a:solidFill>
              <a:latin typeface="Calibri"/>
              <a:ea typeface="Calibri"/>
              <a:cs typeface="Calibri"/>
              <a:sym typeface="Calibri"/>
            </a:endParaRPr>
          </a:p>
          <a:p>
            <a:pPr marL="0" lvl="0" indent="0" algn="l" rtl="0">
              <a:spcBef>
                <a:spcPts val="0"/>
              </a:spcBef>
              <a:spcAft>
                <a:spcPts val="1600"/>
              </a:spcAft>
              <a:buNone/>
            </a:pPr>
            <a:endParaRPr dirty="0">
              <a:solidFill>
                <a:srgbClr val="434343"/>
              </a:solidFill>
            </a:endParaRPr>
          </a:p>
        </p:txBody>
      </p:sp>
      <p:pic>
        <p:nvPicPr>
          <p:cNvPr id="119" name="Google Shape;119;p20"/>
          <p:cNvPicPr preferRelativeResize="0"/>
          <p:nvPr/>
        </p:nvPicPr>
        <p:blipFill>
          <a:blip r:embed="rId3">
            <a:alphaModFix/>
          </a:blip>
          <a:stretch>
            <a:fillRect/>
          </a:stretch>
        </p:blipFill>
        <p:spPr>
          <a:xfrm>
            <a:off x="5549787" y="1354597"/>
            <a:ext cx="3091024" cy="3091024"/>
          </a:xfrm>
          <a:prstGeom prst="rect">
            <a:avLst/>
          </a:prstGeom>
          <a:noFill/>
          <a:ln>
            <a:noFill/>
          </a:ln>
        </p:spPr>
      </p:pic>
      <p:sp>
        <p:nvSpPr>
          <p:cNvPr id="120" name="Google Shape;120;p20"/>
          <p:cNvSpPr txBox="1"/>
          <p:nvPr/>
        </p:nvSpPr>
        <p:spPr>
          <a:xfrm>
            <a:off x="5679503" y="4581527"/>
            <a:ext cx="3499500" cy="35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Calibri"/>
                <a:ea typeface="Calibri"/>
                <a:cs typeface="Calibri"/>
                <a:sym typeface="Calibri"/>
              </a:rPr>
              <a:t>Day time predicted wealth index vs Kriging</a:t>
            </a:r>
            <a:r>
              <a:rPr lang="en" dirty="0"/>
              <a:t> </a:t>
            </a:r>
            <a:endParaRPr dirty="0"/>
          </a:p>
        </p:txBody>
      </p:sp>
    </p:spTree>
    <p:extLst>
      <p:ext uri="{BB962C8B-B14F-4D97-AF65-F5344CB8AC3E}">
        <p14:creationId xmlns:p14="http://schemas.microsoft.com/office/powerpoint/2010/main" val="2193782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Nightlights: 1 dimension</a:t>
            </a:r>
          </a:p>
          <a:p>
            <a:endParaRPr lang="en-US" dirty="0"/>
          </a:p>
          <a:p>
            <a:endParaRPr lang="en-US" dirty="0"/>
          </a:p>
          <a:p>
            <a:endParaRPr lang="en-US" dirty="0"/>
          </a:p>
          <a:p>
            <a:endParaRPr lang="en-US" dirty="0"/>
          </a:p>
          <a:p>
            <a:r>
              <a:rPr lang="en-US" dirty="0"/>
              <a:t>Daytime images: 3 channels</a:t>
            </a:r>
          </a:p>
        </p:txBody>
      </p:sp>
      <p:sp>
        <p:nvSpPr>
          <p:cNvPr id="4" name="Title 1"/>
          <p:cNvSpPr txBox="1">
            <a:spLocks/>
          </p:cNvSpPr>
          <p:nvPr/>
        </p:nvSpPr>
        <p:spPr>
          <a:xfrm>
            <a:off x="781050" y="426244"/>
            <a:ext cx="7886700"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buClrTx/>
              <a:buFontTx/>
            </a:pPr>
            <a:r>
              <a:rPr lang="en-US" sz="3600" kern="0" dirty="0">
                <a:solidFill>
                  <a:srgbClr val="434343"/>
                </a:solidFill>
                <a:latin typeface="Oswald"/>
              </a:rPr>
              <a:t>3. Daytime satellite imagery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4821" y="1494683"/>
            <a:ext cx="2737519" cy="1168080"/>
          </a:xfrm>
          <a:prstGeom prst="rect">
            <a:avLst/>
          </a:prstGeom>
        </p:spPr>
      </p:pic>
      <p:sp>
        <p:nvSpPr>
          <p:cNvPr id="6" name="Rectangle 5"/>
          <p:cNvSpPr/>
          <p:nvPr/>
        </p:nvSpPr>
        <p:spPr>
          <a:xfrm>
            <a:off x="4174435" y="3379304"/>
            <a:ext cx="925759" cy="1209735"/>
          </a:xfrm>
          <a:prstGeom prst="rect">
            <a:avLst/>
          </a:prstGeom>
          <a:solidFill>
            <a:srgbClr val="FF0000"/>
          </a:solidFill>
          <a:ln>
            <a:noFill/>
          </a:ln>
          <a:scene3d>
            <a:camera prst="isometricRightUp"/>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923183" y="3335620"/>
            <a:ext cx="925759" cy="1209735"/>
          </a:xfrm>
          <a:prstGeom prst="rect">
            <a:avLst/>
          </a:prstGeom>
          <a:solidFill>
            <a:srgbClr val="00B050"/>
          </a:solidFill>
          <a:ln>
            <a:noFill/>
          </a:ln>
          <a:scene3d>
            <a:camera prst="isometricRightUp"/>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699382" y="3291936"/>
            <a:ext cx="925759" cy="1209735"/>
          </a:xfrm>
          <a:prstGeom prst="rect">
            <a:avLst/>
          </a:prstGeom>
          <a:solidFill>
            <a:srgbClr val="0070C0"/>
          </a:solidFill>
          <a:ln>
            <a:noFill/>
          </a:ln>
          <a:scene3d>
            <a:camera prst="isometricRightUp"/>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5805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2FF62E-4BA5-4900-9DD2-DB27A51FEE06}"/>
              </a:ext>
            </a:extLst>
          </p:cNvPr>
          <p:cNvPicPr>
            <a:picLocks noChangeAspect="1"/>
          </p:cNvPicPr>
          <p:nvPr/>
        </p:nvPicPr>
        <p:blipFill>
          <a:blip r:embed="rId3"/>
          <a:stretch>
            <a:fillRect/>
          </a:stretch>
        </p:blipFill>
        <p:spPr>
          <a:xfrm>
            <a:off x="864104" y="1621439"/>
            <a:ext cx="4808810" cy="1850494"/>
          </a:xfrm>
          <a:prstGeom prst="rect">
            <a:avLst/>
          </a:prstGeom>
        </p:spPr>
      </p:pic>
      <p:sp>
        <p:nvSpPr>
          <p:cNvPr id="5" name="Title 4">
            <a:extLst>
              <a:ext uri="{FF2B5EF4-FFF2-40B4-BE49-F238E27FC236}">
                <a16:creationId xmlns:a16="http://schemas.microsoft.com/office/drawing/2014/main" id="{80313AD4-7D65-4A6F-932F-5CB76FE69C37}"/>
              </a:ext>
            </a:extLst>
          </p:cNvPr>
          <p:cNvSpPr>
            <a:spLocks noGrp="1"/>
          </p:cNvSpPr>
          <p:nvPr>
            <p:ph type="title"/>
          </p:nvPr>
        </p:nvSpPr>
        <p:spPr>
          <a:xfrm>
            <a:off x="1025727" y="240239"/>
            <a:ext cx="6566072" cy="850045"/>
          </a:xfrm>
        </p:spPr>
        <p:txBody>
          <a:bodyPr>
            <a:normAutofit/>
          </a:bodyPr>
          <a:lstStyle/>
          <a:p>
            <a:r>
              <a:rPr lang="en-US" sz="3600" kern="0" dirty="0">
                <a:solidFill>
                  <a:srgbClr val="434343"/>
                </a:solidFill>
                <a:latin typeface="Oswald"/>
              </a:rPr>
              <a:t>Daytime satellite image: Intuition</a:t>
            </a:r>
          </a:p>
        </p:txBody>
      </p:sp>
      <p:sp>
        <p:nvSpPr>
          <p:cNvPr id="2" name="Slide Number Placeholder 1">
            <a:extLst>
              <a:ext uri="{FF2B5EF4-FFF2-40B4-BE49-F238E27FC236}">
                <a16:creationId xmlns:a16="http://schemas.microsoft.com/office/drawing/2014/main" id="{2A898876-4C15-4C02-94F4-E1662741CB14}"/>
              </a:ext>
            </a:extLst>
          </p:cNvPr>
          <p:cNvSpPr>
            <a:spLocks noGrp="1"/>
          </p:cNvSpPr>
          <p:nvPr>
            <p:ph type="sldNum" sz="quarter" idx="12"/>
          </p:nvPr>
        </p:nvSpPr>
        <p:spPr/>
        <p:txBody>
          <a:bodyPr>
            <a:normAutofit/>
          </a:bodyPr>
          <a:lstStyle/>
          <a:p>
            <a:pPr>
              <a:spcAft>
                <a:spcPts val="338"/>
              </a:spcAft>
            </a:pPr>
            <a:fld id="{62BD191F-5CBA-45BF-B511-2EEF4D660839}" type="slidenum">
              <a:rPr lang="en-US" smtClean="0"/>
              <a:pPr>
                <a:spcAft>
                  <a:spcPts val="338"/>
                </a:spcAft>
              </a:pPr>
              <a:t>24</a:t>
            </a:fld>
            <a:endParaRPr lang="en-US" dirty="0"/>
          </a:p>
        </p:txBody>
      </p:sp>
      <p:sp>
        <p:nvSpPr>
          <p:cNvPr id="8" name="TextBox 7">
            <a:extLst>
              <a:ext uri="{FF2B5EF4-FFF2-40B4-BE49-F238E27FC236}">
                <a16:creationId xmlns:a16="http://schemas.microsoft.com/office/drawing/2014/main" id="{513F7CFA-17CE-44A0-9DEE-317A0A2EE92F}"/>
              </a:ext>
            </a:extLst>
          </p:cNvPr>
          <p:cNvSpPr txBox="1"/>
          <p:nvPr/>
        </p:nvSpPr>
        <p:spPr>
          <a:xfrm>
            <a:off x="1136074" y="1243450"/>
            <a:ext cx="2018356" cy="392415"/>
          </a:xfrm>
          <a:prstGeom prst="rect">
            <a:avLst/>
          </a:prstGeom>
          <a:solidFill>
            <a:srgbClr val="003262"/>
          </a:solidFill>
        </p:spPr>
        <p:txBody>
          <a:bodyPr wrap="square" rtlCol="0">
            <a:spAutoFit/>
          </a:bodyPr>
          <a:lstStyle/>
          <a:p>
            <a:pPr algn="r"/>
            <a:r>
              <a:rPr lang="en-US" sz="1950" dirty="0">
                <a:solidFill>
                  <a:srgbClr val="FFFFFF"/>
                </a:solidFill>
              </a:rPr>
              <a:t> Isolated image</a:t>
            </a:r>
            <a:r>
              <a:rPr lang="en-US" sz="1950" dirty="0"/>
              <a:t>	</a:t>
            </a:r>
          </a:p>
        </p:txBody>
      </p:sp>
      <p:sp>
        <p:nvSpPr>
          <p:cNvPr id="7" name="TextBox 6">
            <a:extLst>
              <a:ext uri="{FF2B5EF4-FFF2-40B4-BE49-F238E27FC236}">
                <a16:creationId xmlns:a16="http://schemas.microsoft.com/office/drawing/2014/main" id="{BC5989AC-2D0B-4F51-997A-681BF4D9796E}"/>
              </a:ext>
            </a:extLst>
          </p:cNvPr>
          <p:cNvSpPr txBox="1"/>
          <p:nvPr/>
        </p:nvSpPr>
        <p:spPr>
          <a:xfrm>
            <a:off x="3699146" y="1252107"/>
            <a:ext cx="1906823" cy="392415"/>
          </a:xfrm>
          <a:prstGeom prst="rect">
            <a:avLst/>
          </a:prstGeom>
          <a:solidFill>
            <a:srgbClr val="003262"/>
          </a:solidFill>
        </p:spPr>
        <p:txBody>
          <a:bodyPr wrap="square" rtlCol="0">
            <a:spAutoFit/>
          </a:bodyPr>
          <a:lstStyle/>
          <a:p>
            <a:pPr algn="ctr"/>
            <a:r>
              <a:rPr lang="en-US" sz="1950" dirty="0">
                <a:solidFill>
                  <a:srgbClr val="FFFFFF"/>
                </a:solidFill>
              </a:rPr>
              <a:t>Original</a:t>
            </a:r>
            <a:endParaRPr lang="en-US" sz="1950" dirty="0"/>
          </a:p>
        </p:txBody>
      </p:sp>
      <p:sp>
        <p:nvSpPr>
          <p:cNvPr id="9" name="Rectangle 8">
            <a:extLst>
              <a:ext uri="{FF2B5EF4-FFF2-40B4-BE49-F238E27FC236}">
                <a16:creationId xmlns:a16="http://schemas.microsoft.com/office/drawing/2014/main" id="{14C19F9E-8C0C-465D-9021-AC34F6829774}"/>
              </a:ext>
            </a:extLst>
          </p:cNvPr>
          <p:cNvSpPr/>
          <p:nvPr/>
        </p:nvSpPr>
        <p:spPr>
          <a:xfrm>
            <a:off x="864104" y="3652563"/>
            <a:ext cx="5349721" cy="1277273"/>
          </a:xfrm>
          <a:prstGeom prst="rect">
            <a:avLst/>
          </a:prstGeom>
        </p:spPr>
        <p:txBody>
          <a:bodyPr wrap="square">
            <a:spAutoFit/>
          </a:bodyPr>
          <a:lstStyle/>
          <a:p>
            <a:pPr marL="214313" indent="-214313" defTabSz="685800">
              <a:buFont typeface="Arial" panose="020B0604020202020204" pitchFamily="34" charset="0"/>
              <a:buChar char="•"/>
              <a:defRPr/>
            </a:pPr>
            <a:endParaRPr lang="en-US" sz="1600" dirty="0"/>
          </a:p>
          <a:p>
            <a:pPr marL="214313" indent="-214313" defTabSz="685800">
              <a:buFont typeface="Arial" panose="020B0604020202020204" pitchFamily="34" charset="0"/>
              <a:buChar char="•"/>
              <a:defRPr/>
            </a:pPr>
            <a:r>
              <a:rPr lang="en-US" sz="1600" dirty="0"/>
              <a:t>Highlight presence of a given feature in the image</a:t>
            </a:r>
            <a:endParaRPr lang="en-US" sz="1500" dirty="0"/>
          </a:p>
          <a:p>
            <a:pPr marL="214313" indent="-214313" defTabSz="685800">
              <a:buFont typeface="Arial" panose="020B0604020202020204" pitchFamily="34" charset="0"/>
              <a:buChar char="•"/>
              <a:defRPr/>
            </a:pPr>
            <a:r>
              <a:rPr lang="en-US" sz="1500" dirty="0"/>
              <a:t>Isolate pixels where the RGB channels&gt;120 </a:t>
            </a:r>
            <a:r>
              <a:rPr lang="en-US" sz="1500" dirty="0">
                <a:sym typeface="Wingdings" panose="05000000000000000000" pitchFamily="2" charset="2"/>
              </a:rPr>
              <a:t></a:t>
            </a:r>
            <a:r>
              <a:rPr lang="en-US" sz="1500" dirty="0"/>
              <a:t> buildings </a:t>
            </a:r>
          </a:p>
          <a:p>
            <a:pPr marL="214313" indent="-214313" defTabSz="685800">
              <a:buFont typeface="Arial" panose="020B0604020202020204" pitchFamily="34" charset="0"/>
              <a:buChar char="•"/>
              <a:defRPr/>
            </a:pPr>
            <a:r>
              <a:rPr lang="en-US" sz="1500" dirty="0"/>
              <a:t>Images with a large portion of brighter areas as a proxy for economic development</a:t>
            </a:r>
          </a:p>
        </p:txBody>
      </p:sp>
      <p:pic>
        <p:nvPicPr>
          <p:cNvPr id="10" name="Picture 9">
            <a:extLst>
              <a:ext uri="{FF2B5EF4-FFF2-40B4-BE49-F238E27FC236}">
                <a16:creationId xmlns:a16="http://schemas.microsoft.com/office/drawing/2014/main" id="{74680AAC-6ABB-4ED0-881F-7939E45234C9}"/>
              </a:ext>
            </a:extLst>
          </p:cNvPr>
          <p:cNvPicPr>
            <a:picLocks noChangeAspect="1"/>
          </p:cNvPicPr>
          <p:nvPr/>
        </p:nvPicPr>
        <p:blipFill>
          <a:blip r:embed="rId4"/>
          <a:stretch>
            <a:fillRect/>
          </a:stretch>
        </p:blipFill>
        <p:spPr>
          <a:xfrm>
            <a:off x="6410537" y="1243450"/>
            <a:ext cx="1989807" cy="1750159"/>
          </a:xfrm>
          <a:prstGeom prst="rect">
            <a:avLst/>
          </a:prstGeom>
        </p:spPr>
      </p:pic>
      <p:pic>
        <p:nvPicPr>
          <p:cNvPr id="11" name="Picture 10">
            <a:extLst>
              <a:ext uri="{FF2B5EF4-FFF2-40B4-BE49-F238E27FC236}">
                <a16:creationId xmlns:a16="http://schemas.microsoft.com/office/drawing/2014/main" id="{22E95D19-DED9-4BDE-819B-1541D23A87B8}"/>
              </a:ext>
            </a:extLst>
          </p:cNvPr>
          <p:cNvPicPr>
            <a:picLocks noChangeAspect="1"/>
          </p:cNvPicPr>
          <p:nvPr/>
        </p:nvPicPr>
        <p:blipFill>
          <a:blip r:embed="rId5"/>
          <a:stretch>
            <a:fillRect/>
          </a:stretch>
        </p:blipFill>
        <p:spPr>
          <a:xfrm>
            <a:off x="6410537" y="3192076"/>
            <a:ext cx="1659736" cy="1362922"/>
          </a:xfrm>
          <a:prstGeom prst="rect">
            <a:avLst/>
          </a:prstGeom>
        </p:spPr>
      </p:pic>
    </p:spTree>
    <p:extLst>
      <p:ext uri="{BB962C8B-B14F-4D97-AF65-F5344CB8AC3E}">
        <p14:creationId xmlns:p14="http://schemas.microsoft.com/office/powerpoint/2010/main" val="23299401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a:stCxn id="11" idx="2"/>
          </p:cNvCxnSpPr>
          <p:nvPr/>
        </p:nvCxnSpPr>
        <p:spPr>
          <a:xfrm flipV="1">
            <a:off x="793839" y="3400704"/>
            <a:ext cx="1421318" cy="404315"/>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921722" y="1515254"/>
            <a:ext cx="1294132" cy="2050809"/>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normAutofit/>
          </a:bodyPr>
          <a:lstStyle/>
          <a:p>
            <a:r>
              <a:rPr lang="en-US" sz="3600" kern="0" dirty="0">
                <a:solidFill>
                  <a:srgbClr val="434343"/>
                </a:solidFill>
                <a:latin typeface="Oswald"/>
              </a:rPr>
              <a:t>Feature extraction with deep learning</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64897" y="1206836"/>
            <a:ext cx="5295608" cy="3262312"/>
          </a:xfr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720" y="3456709"/>
            <a:ext cx="863585" cy="849010"/>
          </a:xfrm>
          <a:prstGeom prst="rect">
            <a:avLst/>
          </a:prstGeom>
        </p:spPr>
      </p:pic>
      <p:sp>
        <p:nvSpPr>
          <p:cNvPr id="11" name="Rectangle 10"/>
          <p:cNvSpPr/>
          <p:nvPr/>
        </p:nvSpPr>
        <p:spPr>
          <a:xfrm>
            <a:off x="689064" y="3575059"/>
            <a:ext cx="209550" cy="229960"/>
          </a:xfrm>
          <a:prstGeom prst="rect">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flipV="1">
            <a:off x="701182" y="2034329"/>
            <a:ext cx="624478" cy="1531734"/>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89064" y="3851140"/>
            <a:ext cx="636596" cy="104929"/>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8146633" y="2827263"/>
            <a:ext cx="196735" cy="230991"/>
          </a:xfrm>
          <a:prstGeom prst="rect">
            <a:avLst/>
          </a:prstGeom>
          <a:noFill/>
          <a:ln>
            <a:solidFill>
              <a:schemeClr val="bg2">
                <a:lumMod val="50000"/>
              </a:schemeClr>
            </a:solidFill>
          </a:ln>
          <a:effectLst/>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8637883" y="2557111"/>
            <a:ext cx="383438" cy="307777"/>
          </a:xfrm>
          <a:prstGeom prst="rect">
            <a:avLst/>
          </a:prstGeom>
          <a:noFill/>
        </p:spPr>
        <p:txBody>
          <a:bodyPr wrap="none" rtlCol="0">
            <a:spAutoFit/>
          </a:bodyPr>
          <a:lstStyle/>
          <a:p>
            <a:r>
              <a:rPr lang="en-US" dirty="0"/>
              <a:t>1?</a:t>
            </a:r>
          </a:p>
        </p:txBody>
      </p:sp>
      <p:sp>
        <p:nvSpPr>
          <p:cNvPr id="41" name="TextBox 40"/>
          <p:cNvSpPr txBox="1"/>
          <p:nvPr/>
        </p:nvSpPr>
        <p:spPr>
          <a:xfrm>
            <a:off x="8623644" y="3011559"/>
            <a:ext cx="383438" cy="307777"/>
          </a:xfrm>
          <a:prstGeom prst="rect">
            <a:avLst/>
          </a:prstGeom>
          <a:noFill/>
        </p:spPr>
        <p:txBody>
          <a:bodyPr wrap="none" rtlCol="0">
            <a:spAutoFit/>
          </a:bodyPr>
          <a:lstStyle/>
          <a:p>
            <a:r>
              <a:rPr lang="en-US" dirty="0"/>
              <a:t>0?</a:t>
            </a:r>
          </a:p>
        </p:txBody>
      </p:sp>
      <p:cxnSp>
        <p:nvCxnSpPr>
          <p:cNvPr id="43" name="Straight Arrow Connector 42"/>
          <p:cNvCxnSpPr>
            <a:endCxn id="40" idx="1"/>
          </p:cNvCxnSpPr>
          <p:nvPr/>
        </p:nvCxnSpPr>
        <p:spPr>
          <a:xfrm flipV="1">
            <a:off x="8418369" y="2711000"/>
            <a:ext cx="219514" cy="185064"/>
          </a:xfrm>
          <a:prstGeom prst="straightConnector1">
            <a:avLst/>
          </a:prstGeom>
          <a:ln w="1270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endCxn id="41" idx="1"/>
          </p:cNvCxnSpPr>
          <p:nvPr/>
        </p:nvCxnSpPr>
        <p:spPr>
          <a:xfrm>
            <a:off x="8418369" y="2895252"/>
            <a:ext cx="205275" cy="270196"/>
          </a:xfrm>
          <a:prstGeom prst="straightConnector1">
            <a:avLst/>
          </a:prstGeom>
          <a:ln w="12700">
            <a:prstDash val="sysDot"/>
            <a:tailEnd type="triangle"/>
          </a:ln>
        </p:spPr>
        <p:style>
          <a:lnRef idx="1">
            <a:schemeClr val="accent1"/>
          </a:lnRef>
          <a:fillRef idx="0">
            <a:schemeClr val="accent1"/>
          </a:fillRef>
          <a:effectRef idx="0">
            <a:schemeClr val="accent1"/>
          </a:effectRef>
          <a:fontRef idx="minor">
            <a:schemeClr val="tx1"/>
          </a:fontRef>
        </p:style>
      </p:cxnSp>
      <p:pic>
        <p:nvPicPr>
          <p:cNvPr id="52" name="Picture 5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1121" y="1713226"/>
            <a:ext cx="2037070" cy="2037070"/>
          </a:xfrm>
          <a:prstGeom prst="rect">
            <a:avLst/>
          </a:prstGeom>
          <a:scene3d>
            <a:camera prst="isometricOffAxis2Right"/>
            <a:lightRig rig="threePt" dir="t"/>
          </a:scene3d>
        </p:spPr>
      </p:pic>
      <p:sp>
        <p:nvSpPr>
          <p:cNvPr id="60" name="TextBox 59"/>
          <p:cNvSpPr txBox="1"/>
          <p:nvPr/>
        </p:nvSpPr>
        <p:spPr>
          <a:xfrm>
            <a:off x="3802059" y="3787015"/>
            <a:ext cx="1617751" cy="738664"/>
          </a:xfrm>
          <a:prstGeom prst="rect">
            <a:avLst/>
          </a:prstGeom>
          <a:noFill/>
        </p:spPr>
        <p:txBody>
          <a:bodyPr wrap="none" rtlCol="0">
            <a:spAutoFit/>
          </a:bodyPr>
          <a:lstStyle/>
          <a:p>
            <a:r>
              <a:rPr lang="en-US" dirty="0">
                <a:solidFill>
                  <a:srgbClr val="0070C0"/>
                </a:solidFill>
              </a:rPr>
              <a:t>Kernel</a:t>
            </a:r>
          </a:p>
          <a:p>
            <a:r>
              <a:rPr lang="en-US" dirty="0">
                <a:solidFill>
                  <a:srgbClr val="0070C0"/>
                </a:solidFill>
              </a:rPr>
              <a:t>+non-linear</a:t>
            </a:r>
          </a:p>
          <a:p>
            <a:r>
              <a:rPr lang="en-US" dirty="0">
                <a:solidFill>
                  <a:srgbClr val="0070C0"/>
                </a:solidFill>
              </a:rPr>
              <a:t>activation function</a:t>
            </a:r>
          </a:p>
        </p:txBody>
      </p:sp>
      <p:sp>
        <p:nvSpPr>
          <p:cNvPr id="61" name="TextBox 60"/>
          <p:cNvSpPr txBox="1"/>
          <p:nvPr/>
        </p:nvSpPr>
        <p:spPr>
          <a:xfrm>
            <a:off x="6864403" y="3685368"/>
            <a:ext cx="1069524" cy="492443"/>
          </a:xfrm>
          <a:prstGeom prst="rect">
            <a:avLst/>
          </a:prstGeom>
          <a:noFill/>
        </p:spPr>
        <p:txBody>
          <a:bodyPr wrap="none" rtlCol="0">
            <a:spAutoFit/>
          </a:bodyPr>
          <a:lstStyle/>
          <a:p>
            <a:r>
              <a:rPr lang="en-US" dirty="0">
                <a:solidFill>
                  <a:srgbClr val="0070C0"/>
                </a:solidFill>
              </a:rPr>
              <a:t>Pooling</a:t>
            </a:r>
          </a:p>
          <a:p>
            <a:r>
              <a:rPr lang="en-US" sz="1200" dirty="0">
                <a:solidFill>
                  <a:srgbClr val="0070C0"/>
                </a:solidFill>
              </a:rPr>
              <a:t>(</a:t>
            </a:r>
            <a:r>
              <a:rPr lang="en-US" sz="1200" dirty="0" err="1">
                <a:solidFill>
                  <a:srgbClr val="0070C0"/>
                </a:solidFill>
              </a:rPr>
              <a:t>maxpooling</a:t>
            </a:r>
            <a:r>
              <a:rPr lang="en-US" sz="1200" dirty="0">
                <a:solidFill>
                  <a:srgbClr val="0070C0"/>
                </a:solidFill>
              </a:rPr>
              <a:t>)</a:t>
            </a:r>
          </a:p>
        </p:txBody>
      </p:sp>
      <p:sp>
        <p:nvSpPr>
          <p:cNvPr id="62" name="TextBox 61"/>
          <p:cNvSpPr txBox="1"/>
          <p:nvPr/>
        </p:nvSpPr>
        <p:spPr>
          <a:xfrm>
            <a:off x="7915454" y="3669979"/>
            <a:ext cx="1241045" cy="492443"/>
          </a:xfrm>
          <a:prstGeom prst="rect">
            <a:avLst/>
          </a:prstGeom>
          <a:noFill/>
        </p:spPr>
        <p:txBody>
          <a:bodyPr wrap="none" rtlCol="0">
            <a:spAutoFit/>
          </a:bodyPr>
          <a:lstStyle/>
          <a:p>
            <a:r>
              <a:rPr lang="en-US" dirty="0">
                <a:solidFill>
                  <a:srgbClr val="0070C0"/>
                </a:solidFill>
              </a:rPr>
              <a:t>Classification</a:t>
            </a:r>
          </a:p>
          <a:p>
            <a:r>
              <a:rPr lang="en-US" sz="1200" dirty="0">
                <a:solidFill>
                  <a:srgbClr val="0070C0"/>
                </a:solidFill>
              </a:rPr>
              <a:t>(</a:t>
            </a:r>
            <a:r>
              <a:rPr lang="en-US" sz="1200" dirty="0" err="1">
                <a:solidFill>
                  <a:srgbClr val="0070C0"/>
                </a:solidFill>
              </a:rPr>
              <a:t>softmax</a:t>
            </a:r>
            <a:r>
              <a:rPr lang="en-US" sz="1200" dirty="0">
                <a:solidFill>
                  <a:srgbClr val="0070C0"/>
                </a:solidFill>
              </a:rPr>
              <a:t>)</a:t>
            </a:r>
          </a:p>
        </p:txBody>
      </p:sp>
      <p:sp>
        <p:nvSpPr>
          <p:cNvPr id="69" name="TextBox 68"/>
          <p:cNvSpPr txBox="1"/>
          <p:nvPr/>
        </p:nvSpPr>
        <p:spPr>
          <a:xfrm>
            <a:off x="5830220" y="4196035"/>
            <a:ext cx="1197764" cy="307777"/>
          </a:xfrm>
          <a:prstGeom prst="rect">
            <a:avLst/>
          </a:prstGeom>
          <a:noFill/>
        </p:spPr>
        <p:txBody>
          <a:bodyPr wrap="none" rtlCol="0">
            <a:spAutoFit/>
          </a:bodyPr>
          <a:lstStyle/>
          <a:p>
            <a:r>
              <a:rPr lang="en-US" dirty="0">
                <a:solidFill>
                  <a:srgbClr val="0070C0"/>
                </a:solidFill>
              </a:rPr>
              <a:t>Feature map</a:t>
            </a:r>
          </a:p>
        </p:txBody>
      </p:sp>
      <p:sp>
        <p:nvSpPr>
          <p:cNvPr id="70" name="Rectangle 69"/>
          <p:cNvSpPr/>
          <p:nvPr/>
        </p:nvSpPr>
        <p:spPr>
          <a:xfrm>
            <a:off x="2592747" y="2077726"/>
            <a:ext cx="222841" cy="422970"/>
          </a:xfrm>
          <a:prstGeom prst="rect">
            <a:avLst/>
          </a:prstGeom>
          <a:noFill/>
          <a:ln w="19050">
            <a:solidFill>
              <a:srgbClr val="FFFF0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5886837" y="2558907"/>
            <a:ext cx="222841" cy="422970"/>
          </a:xfrm>
          <a:prstGeom prst="rect">
            <a:avLst/>
          </a:prstGeom>
          <a:noFill/>
          <a:ln w="19050">
            <a:solidFill>
              <a:srgbClr val="FFFF0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5872646" y="2370995"/>
            <a:ext cx="423083" cy="1063628"/>
            <a:chOff x="5872646" y="2370995"/>
            <a:chExt cx="423083" cy="1063628"/>
          </a:xfrm>
        </p:grpSpPr>
        <p:cxnSp>
          <p:nvCxnSpPr>
            <p:cNvPr id="33" name="Straight Connector 32"/>
            <p:cNvCxnSpPr/>
            <p:nvPr/>
          </p:nvCxnSpPr>
          <p:spPr>
            <a:xfrm flipV="1">
              <a:off x="5872646" y="2384454"/>
              <a:ext cx="410752" cy="253892"/>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6275822" y="2370995"/>
              <a:ext cx="7576" cy="79151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5893702" y="3173524"/>
              <a:ext cx="402027" cy="231368"/>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flipV="1">
              <a:off x="5883049" y="2643112"/>
              <a:ext cx="7576" cy="791511"/>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86" name="Group 85"/>
          <p:cNvGrpSpPr/>
          <p:nvPr/>
        </p:nvGrpSpPr>
        <p:grpSpPr>
          <a:xfrm>
            <a:off x="6901521" y="2540859"/>
            <a:ext cx="914400" cy="914400"/>
            <a:chOff x="6901521" y="2540859"/>
            <a:chExt cx="914400" cy="914400"/>
          </a:xfrm>
        </p:grpSpPr>
        <p:sp>
          <p:nvSpPr>
            <p:cNvPr id="24" name="Rectangle 23"/>
            <p:cNvSpPr/>
            <p:nvPr/>
          </p:nvSpPr>
          <p:spPr>
            <a:xfrm>
              <a:off x="6901521" y="2540859"/>
              <a:ext cx="914400" cy="914400"/>
            </a:xfrm>
            <a:prstGeom prst="rect">
              <a:avLst/>
            </a:prstGeom>
            <a:noFill/>
            <a:ln>
              <a:solidFill>
                <a:schemeClr val="bg2">
                  <a:lumMod val="50000"/>
                </a:schemeClr>
              </a:solidFill>
            </a:ln>
            <a:effectLst>
              <a:outerShdw blurRad="50800" dist="38100" dir="8100000" algn="tr" rotWithShape="0">
                <a:prstClr val="black">
                  <a:alpha val="40000"/>
                </a:prstClr>
              </a:outerShdw>
            </a:effectLst>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flipH="1" flipV="1">
              <a:off x="7235407" y="2717228"/>
              <a:ext cx="7577" cy="717395"/>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7040752" y="2677183"/>
              <a:ext cx="655319" cy="37541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7027984" y="2925252"/>
              <a:ext cx="655319" cy="37541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flipV="1">
              <a:off x="7465739" y="2583267"/>
              <a:ext cx="7577" cy="717395"/>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89" name="TextBox 88"/>
          <p:cNvSpPr txBox="1"/>
          <p:nvPr/>
        </p:nvSpPr>
        <p:spPr>
          <a:xfrm>
            <a:off x="8303434" y="2557111"/>
            <a:ext cx="284052" cy="307777"/>
          </a:xfrm>
          <a:prstGeom prst="rect">
            <a:avLst/>
          </a:prstGeom>
          <a:noFill/>
        </p:spPr>
        <p:txBody>
          <a:bodyPr wrap="none" rtlCol="0">
            <a:spAutoFit/>
          </a:bodyPr>
          <a:lstStyle/>
          <a:p>
            <a:r>
              <a:rPr lang="en-US" dirty="0"/>
              <a:t>p</a:t>
            </a:r>
          </a:p>
        </p:txBody>
      </p:sp>
      <p:sp>
        <p:nvSpPr>
          <p:cNvPr id="91" name="TextBox 90"/>
          <p:cNvSpPr txBox="1"/>
          <p:nvPr/>
        </p:nvSpPr>
        <p:spPr>
          <a:xfrm>
            <a:off x="2019706" y="3963260"/>
            <a:ext cx="1651414" cy="492443"/>
          </a:xfrm>
          <a:prstGeom prst="rect">
            <a:avLst/>
          </a:prstGeom>
          <a:noFill/>
        </p:spPr>
        <p:txBody>
          <a:bodyPr wrap="none" rtlCol="0">
            <a:spAutoFit/>
          </a:bodyPr>
          <a:lstStyle/>
          <a:p>
            <a:r>
              <a:rPr lang="en-US" dirty="0">
                <a:solidFill>
                  <a:srgbClr val="0070C0"/>
                </a:solidFill>
              </a:rPr>
              <a:t>Computer vision</a:t>
            </a:r>
          </a:p>
          <a:p>
            <a:r>
              <a:rPr lang="en-US" sz="1200" dirty="0">
                <a:solidFill>
                  <a:srgbClr val="0070C0"/>
                </a:solidFill>
              </a:rPr>
              <a:t>(array of pixel values)</a:t>
            </a:r>
          </a:p>
        </p:txBody>
      </p:sp>
      <p:sp>
        <p:nvSpPr>
          <p:cNvPr id="92" name="TextBox 91"/>
          <p:cNvSpPr txBox="1"/>
          <p:nvPr/>
        </p:nvSpPr>
        <p:spPr>
          <a:xfrm>
            <a:off x="997747" y="3951692"/>
            <a:ext cx="1142082" cy="492443"/>
          </a:xfrm>
          <a:prstGeom prst="rect">
            <a:avLst/>
          </a:prstGeom>
          <a:noFill/>
        </p:spPr>
        <p:txBody>
          <a:bodyPr wrap="square" rtlCol="0">
            <a:spAutoFit/>
          </a:bodyPr>
          <a:lstStyle/>
          <a:p>
            <a:r>
              <a:rPr lang="en-US" dirty="0">
                <a:solidFill>
                  <a:srgbClr val="0070C0"/>
                </a:solidFill>
              </a:rPr>
              <a:t>Our eyes</a:t>
            </a:r>
          </a:p>
          <a:p>
            <a:r>
              <a:rPr lang="en-US" sz="1200" dirty="0">
                <a:solidFill>
                  <a:srgbClr val="0070C0"/>
                </a:solidFill>
              </a:rPr>
              <a:t>(raw image)</a:t>
            </a:r>
          </a:p>
        </p:txBody>
      </p:sp>
      <p:sp>
        <p:nvSpPr>
          <p:cNvPr id="95" name="Rectangle 94"/>
          <p:cNvSpPr/>
          <p:nvPr/>
        </p:nvSpPr>
        <p:spPr>
          <a:xfrm>
            <a:off x="8144207" y="3104399"/>
            <a:ext cx="196735" cy="230991"/>
          </a:xfrm>
          <a:prstGeom prst="rect">
            <a:avLst/>
          </a:prstGeom>
          <a:noFill/>
          <a:ln>
            <a:solidFill>
              <a:schemeClr val="bg2">
                <a:lumMod val="50000"/>
              </a:schemeClr>
            </a:solidFill>
          </a:ln>
          <a:effectLst/>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8144208" y="3381536"/>
            <a:ext cx="196735" cy="230991"/>
          </a:xfrm>
          <a:prstGeom prst="rect">
            <a:avLst/>
          </a:prstGeom>
          <a:noFill/>
          <a:ln>
            <a:solidFill>
              <a:schemeClr val="bg2">
                <a:lumMod val="50000"/>
              </a:schemeClr>
            </a:solidFill>
          </a:ln>
          <a:effectLst/>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9" name="Straight Connector 98"/>
          <p:cNvCxnSpPr/>
          <p:nvPr/>
        </p:nvCxnSpPr>
        <p:spPr>
          <a:xfrm flipH="1" flipV="1">
            <a:off x="6868787" y="2779953"/>
            <a:ext cx="184066" cy="26026"/>
          </a:xfrm>
          <a:prstGeom prst="line">
            <a:avLst/>
          </a:prstGeom>
          <a:ln>
            <a:solidFill>
              <a:schemeClr val="bg2">
                <a:lumMod val="50000"/>
              </a:schemeClr>
            </a:solidFill>
          </a:ln>
        </p:spPr>
        <p:style>
          <a:lnRef idx="1">
            <a:schemeClr val="accent3"/>
          </a:lnRef>
          <a:fillRef idx="0">
            <a:schemeClr val="accent3"/>
          </a:fillRef>
          <a:effectRef idx="0">
            <a:schemeClr val="accent3"/>
          </a:effectRef>
          <a:fontRef idx="minor">
            <a:schemeClr val="tx1"/>
          </a:fontRef>
        </p:style>
      </p:cxnSp>
      <p:cxnSp>
        <p:nvCxnSpPr>
          <p:cNvPr id="101" name="Straight Connector 100"/>
          <p:cNvCxnSpPr/>
          <p:nvPr/>
        </p:nvCxnSpPr>
        <p:spPr>
          <a:xfrm flipH="1" flipV="1">
            <a:off x="7499237" y="2403812"/>
            <a:ext cx="184066" cy="26026"/>
          </a:xfrm>
          <a:prstGeom prst="line">
            <a:avLst/>
          </a:prstGeom>
          <a:ln>
            <a:solidFill>
              <a:schemeClr val="bg2">
                <a:lumMod val="50000"/>
              </a:schemeClr>
            </a:solidFill>
          </a:ln>
        </p:spPr>
        <p:style>
          <a:lnRef idx="1">
            <a:schemeClr val="accent3"/>
          </a:lnRef>
          <a:fillRef idx="0">
            <a:schemeClr val="accent3"/>
          </a:fillRef>
          <a:effectRef idx="0">
            <a:schemeClr val="accent3"/>
          </a:effectRef>
          <a:fontRef idx="minor">
            <a:schemeClr val="tx1"/>
          </a:fontRef>
        </p:style>
      </p:cxnSp>
      <p:cxnSp>
        <p:nvCxnSpPr>
          <p:cNvPr id="102" name="Straight Connector 101"/>
          <p:cNvCxnSpPr/>
          <p:nvPr/>
        </p:nvCxnSpPr>
        <p:spPr>
          <a:xfrm flipH="1" flipV="1">
            <a:off x="6843918" y="3535665"/>
            <a:ext cx="184066" cy="26026"/>
          </a:xfrm>
          <a:prstGeom prst="line">
            <a:avLst/>
          </a:prstGeom>
          <a:ln>
            <a:solidFill>
              <a:schemeClr val="bg2">
                <a:lumMod val="50000"/>
              </a:schemeClr>
            </a:solidFill>
          </a:ln>
        </p:spPr>
        <p:style>
          <a:lnRef idx="1">
            <a:schemeClr val="accent3"/>
          </a:lnRef>
          <a:fillRef idx="0">
            <a:schemeClr val="accent3"/>
          </a:fillRef>
          <a:effectRef idx="0">
            <a:schemeClr val="accent3"/>
          </a:effectRef>
          <a:fontRef idx="minor">
            <a:schemeClr val="tx1"/>
          </a:fontRef>
        </p:style>
      </p:cxnSp>
      <p:cxnSp>
        <p:nvCxnSpPr>
          <p:cNvPr id="103" name="Straight Connector 102"/>
          <p:cNvCxnSpPr/>
          <p:nvPr/>
        </p:nvCxnSpPr>
        <p:spPr>
          <a:xfrm flipV="1">
            <a:off x="6862053" y="2790563"/>
            <a:ext cx="576" cy="753530"/>
          </a:xfrm>
          <a:prstGeom prst="line">
            <a:avLst/>
          </a:prstGeom>
          <a:ln>
            <a:solidFill>
              <a:schemeClr val="bg2">
                <a:lumMod val="50000"/>
              </a:schemeClr>
            </a:solidFill>
          </a:ln>
        </p:spPr>
        <p:style>
          <a:lnRef idx="1">
            <a:schemeClr val="accent3"/>
          </a:lnRef>
          <a:fillRef idx="0">
            <a:schemeClr val="accent3"/>
          </a:fillRef>
          <a:effectRef idx="0">
            <a:schemeClr val="accent3"/>
          </a:effectRef>
          <a:fontRef idx="minor">
            <a:schemeClr val="tx1"/>
          </a:fontRef>
        </p:style>
      </p:cxnSp>
      <p:cxnSp>
        <p:nvCxnSpPr>
          <p:cNvPr id="107" name="Straight Connector 106"/>
          <p:cNvCxnSpPr/>
          <p:nvPr/>
        </p:nvCxnSpPr>
        <p:spPr>
          <a:xfrm flipV="1">
            <a:off x="6868102" y="2393271"/>
            <a:ext cx="625455" cy="372431"/>
          </a:xfrm>
          <a:prstGeom prst="line">
            <a:avLst/>
          </a:prstGeom>
          <a:ln>
            <a:solidFill>
              <a:schemeClr val="bg2">
                <a:lumMod val="50000"/>
              </a:schemeClr>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893032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0" dirty="0">
                <a:solidFill>
                  <a:srgbClr val="434343"/>
                </a:solidFill>
                <a:latin typeface="Oswald"/>
              </a:rPr>
              <a:t>Convolution Neural Network and transfer learning</a:t>
            </a:r>
            <a:endParaRPr lang="en-US" dirty="0"/>
          </a:p>
        </p:txBody>
      </p:sp>
      <p:pic>
        <p:nvPicPr>
          <p:cNvPr id="4" name="Content Placeholder 3"/>
          <p:cNvPicPr>
            <a:picLocks noGrp="1" noChangeAspect="1"/>
          </p:cNvPicPr>
          <p:nvPr>
            <p:ph idx="1"/>
          </p:nvPr>
        </p:nvPicPr>
        <p:blipFill>
          <a:blip r:embed="rId3"/>
          <a:stretch>
            <a:fillRect/>
          </a:stretch>
        </p:blipFill>
        <p:spPr>
          <a:xfrm>
            <a:off x="398160" y="1408246"/>
            <a:ext cx="4050000" cy="1450667"/>
          </a:xfrm>
          <a:prstGeom prst="rect">
            <a:avLst/>
          </a:prstGeom>
        </p:spPr>
      </p:pic>
      <p:pic>
        <p:nvPicPr>
          <p:cNvPr id="5" name="Picture 4"/>
          <p:cNvPicPr>
            <a:picLocks noChangeAspect="1"/>
          </p:cNvPicPr>
          <p:nvPr/>
        </p:nvPicPr>
        <p:blipFill>
          <a:blip r:embed="rId4"/>
          <a:stretch>
            <a:fillRect/>
          </a:stretch>
        </p:blipFill>
        <p:spPr>
          <a:xfrm>
            <a:off x="345440" y="2858913"/>
            <a:ext cx="3515360" cy="1922463"/>
          </a:xfrm>
          <a:prstGeom prst="rect">
            <a:avLst/>
          </a:prstGeom>
        </p:spPr>
      </p:pic>
      <p:sp>
        <p:nvSpPr>
          <p:cNvPr id="6" name="TextBox 5"/>
          <p:cNvSpPr txBox="1"/>
          <p:nvPr/>
        </p:nvSpPr>
        <p:spPr>
          <a:xfrm>
            <a:off x="3838057" y="3706895"/>
            <a:ext cx="742511" cy="307777"/>
          </a:xfrm>
          <a:prstGeom prst="rect">
            <a:avLst/>
          </a:prstGeom>
          <a:noFill/>
        </p:spPr>
        <p:txBody>
          <a:bodyPr wrap="none" rtlCol="0">
            <a:spAutoFit/>
          </a:bodyPr>
          <a:lstStyle/>
          <a:p>
            <a:r>
              <a:rPr lang="en-US" dirty="0"/>
              <a:t>Wealth</a:t>
            </a:r>
          </a:p>
        </p:txBody>
      </p:sp>
      <p:sp>
        <p:nvSpPr>
          <p:cNvPr id="7" name="TextBox 6"/>
          <p:cNvSpPr txBox="1"/>
          <p:nvPr/>
        </p:nvSpPr>
        <p:spPr>
          <a:xfrm>
            <a:off x="4785360" y="1508759"/>
            <a:ext cx="4110457" cy="4308872"/>
          </a:xfrm>
          <a:prstGeom prst="rect">
            <a:avLst/>
          </a:prstGeom>
          <a:noFill/>
        </p:spPr>
        <p:txBody>
          <a:bodyPr wrap="square" rtlCol="0">
            <a:spAutoFit/>
          </a:bodyPr>
          <a:lstStyle/>
          <a:p>
            <a:pPr marL="285750" indent="-285750">
              <a:buFont typeface="Arial" panose="020B0604020202020204" pitchFamily="34" charset="0"/>
              <a:buChar char="•"/>
            </a:pPr>
            <a:r>
              <a:rPr lang="en-US" sz="2000" dirty="0"/>
              <a:t>Pre-trained on image net to identify low-level image features </a:t>
            </a:r>
          </a:p>
          <a:p>
            <a:pPr marL="285750" indent="-285750">
              <a:buFont typeface="Arial" panose="020B0604020202020204" pitchFamily="34" charset="0"/>
              <a:buChar char="•"/>
            </a:pPr>
            <a:r>
              <a:rPr lang="en-US" sz="2000" dirty="0"/>
              <a:t>The trained CNN has learned a nonlinear mapping from each input image to a feature vector representation</a:t>
            </a:r>
          </a:p>
          <a:p>
            <a:pPr marL="285750" indent="-285750">
              <a:buFont typeface="Arial" panose="020B0604020202020204" pitchFamily="34" charset="0"/>
              <a:buChar char="•"/>
            </a:pPr>
            <a:r>
              <a:rPr lang="en-US" sz="2000" dirty="0"/>
              <a:t>Fit ridge regression models to estimate DHS wealth</a:t>
            </a:r>
          </a:p>
          <a:p>
            <a:pPr marL="548640" lvl="1" indent="-342900">
              <a:buFont typeface="Franklin Gothic Book" panose="020B0503020102020204" pitchFamily="34" charset="0"/>
              <a:buChar char="–"/>
            </a:pPr>
            <a:r>
              <a:rPr lang="en-US" sz="1800" dirty="0"/>
              <a:t>Regularization: 4,097 features &amp; small survey data sets</a:t>
            </a:r>
          </a:p>
          <a:p>
            <a:pPr marL="548640" lvl="1" indent="-342900">
              <a:buFont typeface="Franklin Gothic Book" panose="020B0503020102020204" pitchFamily="34" charset="0"/>
              <a:buChar char="–"/>
            </a:pPr>
            <a:r>
              <a:rPr lang="en-US" sz="1800" dirty="0"/>
              <a:t>R</a:t>
            </a:r>
            <a:r>
              <a:rPr lang="en-US" sz="1800" baseline="30000" dirty="0"/>
              <a:t>2</a:t>
            </a:r>
            <a:r>
              <a:rPr lang="en-US" sz="1800" dirty="0"/>
              <a:t> : 0.477</a:t>
            </a:r>
            <a:endParaRPr lang="en-US" sz="1800" baseline="30000" dirty="0"/>
          </a:p>
          <a:p>
            <a:pPr marL="548640" lvl="1" indent="-342900">
              <a:buFont typeface="Wingdings" panose="05000000000000000000" pitchFamily="2" charset="2"/>
              <a:buChar char="q"/>
            </a:pPr>
            <a:endParaRPr lang="en-US" sz="2000" dirty="0"/>
          </a:p>
          <a:p>
            <a:pPr marL="4572000" indent="-342900">
              <a:buFont typeface="Franklin Gothic Book" panose="020B0503020102020204" pitchFamily="34" charset="0"/>
              <a:buChar char="–"/>
            </a:pPr>
            <a:endParaRPr lang="en-US" sz="2000" dirty="0"/>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2412803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kern="0" dirty="0">
                <a:solidFill>
                  <a:srgbClr val="434343"/>
                </a:solidFill>
                <a:latin typeface="Oswald"/>
              </a:rPr>
              <a:t>4. Color distribution as image features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896" y="1561862"/>
            <a:ext cx="2665413" cy="179297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9990" y="1561863"/>
            <a:ext cx="2658542" cy="179297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5851" y="1513250"/>
            <a:ext cx="2730625" cy="1841584"/>
          </a:xfrm>
          <a:prstGeom prst="rect">
            <a:avLst/>
          </a:prstGeom>
        </p:spPr>
      </p:pic>
      <p:sp>
        <p:nvSpPr>
          <p:cNvPr id="7" name="TextBox 6"/>
          <p:cNvSpPr txBox="1"/>
          <p:nvPr/>
        </p:nvSpPr>
        <p:spPr>
          <a:xfrm>
            <a:off x="1289961" y="3720074"/>
            <a:ext cx="655949" cy="400110"/>
          </a:xfrm>
          <a:prstGeom prst="rect">
            <a:avLst/>
          </a:prstGeom>
          <a:noFill/>
        </p:spPr>
        <p:txBody>
          <a:bodyPr wrap="none" rtlCol="0">
            <a:spAutoFit/>
          </a:bodyPr>
          <a:lstStyle/>
          <a:p>
            <a:r>
              <a:rPr lang="en-US" sz="2000" dirty="0">
                <a:solidFill>
                  <a:srgbClr val="FF0000"/>
                </a:solidFill>
              </a:rPr>
              <a:t>Red</a:t>
            </a:r>
          </a:p>
        </p:txBody>
      </p:sp>
      <p:sp>
        <p:nvSpPr>
          <p:cNvPr id="8" name="TextBox 7"/>
          <p:cNvSpPr txBox="1"/>
          <p:nvPr/>
        </p:nvSpPr>
        <p:spPr>
          <a:xfrm>
            <a:off x="4458389" y="3720074"/>
            <a:ext cx="896399" cy="400110"/>
          </a:xfrm>
          <a:prstGeom prst="rect">
            <a:avLst/>
          </a:prstGeom>
          <a:noFill/>
        </p:spPr>
        <p:txBody>
          <a:bodyPr wrap="none" rtlCol="0">
            <a:spAutoFit/>
          </a:bodyPr>
          <a:lstStyle/>
          <a:p>
            <a:r>
              <a:rPr lang="en-US" sz="2000" dirty="0">
                <a:solidFill>
                  <a:srgbClr val="00B050"/>
                </a:solidFill>
              </a:rPr>
              <a:t>Green</a:t>
            </a:r>
          </a:p>
        </p:txBody>
      </p:sp>
      <p:sp>
        <p:nvSpPr>
          <p:cNvPr id="9" name="TextBox 8"/>
          <p:cNvSpPr txBox="1"/>
          <p:nvPr/>
        </p:nvSpPr>
        <p:spPr>
          <a:xfrm>
            <a:off x="7478937" y="3679372"/>
            <a:ext cx="699230" cy="400110"/>
          </a:xfrm>
          <a:prstGeom prst="rect">
            <a:avLst/>
          </a:prstGeom>
          <a:noFill/>
        </p:spPr>
        <p:txBody>
          <a:bodyPr wrap="none" rtlCol="0">
            <a:spAutoFit/>
          </a:bodyPr>
          <a:lstStyle/>
          <a:p>
            <a:r>
              <a:rPr lang="en-US" sz="2000" dirty="0">
                <a:solidFill>
                  <a:srgbClr val="0070C0"/>
                </a:solidFill>
              </a:rPr>
              <a:t>Blue</a:t>
            </a:r>
          </a:p>
        </p:txBody>
      </p:sp>
      <p:sp>
        <p:nvSpPr>
          <p:cNvPr id="10" name="TextBox 9"/>
          <p:cNvSpPr txBox="1"/>
          <p:nvPr/>
        </p:nvSpPr>
        <p:spPr>
          <a:xfrm>
            <a:off x="628650" y="4174435"/>
            <a:ext cx="7504398"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t>Use simple color distribution as our image features</a:t>
            </a:r>
          </a:p>
          <a:p>
            <a:pPr marL="285750" indent="-285750">
              <a:buFont typeface="Arial" panose="020B0604020202020204" pitchFamily="34" charset="0"/>
              <a:buChar char="•"/>
            </a:pPr>
            <a:r>
              <a:rPr lang="en-US" sz="2000" dirty="0"/>
              <a:t>R</a:t>
            </a:r>
            <a:r>
              <a:rPr lang="en-US" sz="2000" baseline="30000" dirty="0"/>
              <a:t>2 </a:t>
            </a:r>
            <a:r>
              <a:rPr lang="en-US" sz="2000" dirty="0"/>
              <a:t> = 0.388</a:t>
            </a:r>
            <a:endParaRPr lang="en-US" sz="2000" baseline="30000" dirty="0"/>
          </a:p>
        </p:txBody>
      </p:sp>
    </p:spTree>
    <p:extLst>
      <p:ext uri="{BB962C8B-B14F-4D97-AF65-F5344CB8AC3E}">
        <p14:creationId xmlns:p14="http://schemas.microsoft.com/office/powerpoint/2010/main" val="39524472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kern="0" dirty="0">
                <a:solidFill>
                  <a:srgbClr val="434343"/>
                </a:solidFill>
                <a:latin typeface="Oswald"/>
              </a:rPr>
              <a:t>Model comparison</a:t>
            </a:r>
            <a:endParaRPr sz="3600" kern="0" dirty="0">
              <a:solidFill>
                <a:srgbClr val="434343"/>
              </a:solidFill>
              <a:latin typeface="Oswald"/>
            </a:endParaRPr>
          </a:p>
        </p:txBody>
      </p:sp>
      <p:graphicFrame>
        <p:nvGraphicFramePr>
          <p:cNvPr id="2" name="Table 1">
            <a:extLst>
              <a:ext uri="{FF2B5EF4-FFF2-40B4-BE49-F238E27FC236}">
                <a16:creationId xmlns:a16="http://schemas.microsoft.com/office/drawing/2014/main" id="{CEE26CE8-B3C6-48B5-A82E-FD92840A42BC}"/>
              </a:ext>
            </a:extLst>
          </p:cNvPr>
          <p:cNvGraphicFramePr>
            <a:graphicFrameLocks noGrp="1"/>
          </p:cNvGraphicFramePr>
          <p:nvPr>
            <p:extLst>
              <p:ext uri="{D42A27DB-BD31-4B8C-83A1-F6EECF244321}">
                <p14:modId xmlns:p14="http://schemas.microsoft.com/office/powerpoint/2010/main" val="74380825"/>
              </p:ext>
            </p:extLst>
          </p:nvPr>
        </p:nvGraphicFramePr>
        <p:xfrm>
          <a:off x="844463" y="1652330"/>
          <a:ext cx="7521445" cy="1402080"/>
        </p:xfrm>
        <a:graphic>
          <a:graphicData uri="http://schemas.openxmlformats.org/drawingml/2006/table">
            <a:tbl>
              <a:tblPr firstRow="1" bandRow="1">
                <a:tableStyleId>{9D7B26C5-4107-4FEC-AEDC-1716B250A1EF}</a:tableStyleId>
              </a:tblPr>
              <a:tblGrid>
                <a:gridCol w="806263">
                  <a:extLst>
                    <a:ext uri="{9D8B030D-6E8A-4147-A177-3AD203B41FA5}">
                      <a16:colId xmlns:a16="http://schemas.microsoft.com/office/drawing/2014/main" val="4123178277"/>
                    </a:ext>
                  </a:extLst>
                </a:gridCol>
                <a:gridCol w="1359411">
                  <a:extLst>
                    <a:ext uri="{9D8B030D-6E8A-4147-A177-3AD203B41FA5}">
                      <a16:colId xmlns:a16="http://schemas.microsoft.com/office/drawing/2014/main" val="3812686282"/>
                    </a:ext>
                  </a:extLst>
                </a:gridCol>
                <a:gridCol w="1935616">
                  <a:extLst>
                    <a:ext uri="{9D8B030D-6E8A-4147-A177-3AD203B41FA5}">
                      <a16:colId xmlns:a16="http://schemas.microsoft.com/office/drawing/2014/main" val="2512194265"/>
                    </a:ext>
                  </a:extLst>
                </a:gridCol>
                <a:gridCol w="1915866">
                  <a:extLst>
                    <a:ext uri="{9D8B030D-6E8A-4147-A177-3AD203B41FA5}">
                      <a16:colId xmlns:a16="http://schemas.microsoft.com/office/drawing/2014/main" val="4180517386"/>
                    </a:ext>
                  </a:extLst>
                </a:gridCol>
                <a:gridCol w="1504289">
                  <a:extLst>
                    <a:ext uri="{9D8B030D-6E8A-4147-A177-3AD203B41FA5}">
                      <a16:colId xmlns:a16="http://schemas.microsoft.com/office/drawing/2014/main" val="709442484"/>
                    </a:ext>
                  </a:extLst>
                </a:gridCol>
              </a:tblGrid>
              <a:tr h="370840">
                <a:tc>
                  <a:txBody>
                    <a:bodyPr/>
                    <a:lstStyle/>
                    <a:p>
                      <a:endParaRPr lang="en-US" sz="2000" dirty="0"/>
                    </a:p>
                  </a:txBody>
                  <a:tcPr/>
                </a:tc>
                <a:tc>
                  <a:txBody>
                    <a:bodyPr/>
                    <a:lstStyle/>
                    <a:p>
                      <a:r>
                        <a:rPr lang="en-US" sz="2000" dirty="0"/>
                        <a:t>CNN with </a:t>
                      </a:r>
                      <a:r>
                        <a:rPr lang="en-US" sz="2000"/>
                        <a:t>daytime</a:t>
                      </a:r>
                      <a:r>
                        <a:rPr lang="en-US" sz="2000" baseline="0"/>
                        <a:t> image</a:t>
                      </a:r>
                      <a:endParaRPr lang="en-US" sz="2000" dirty="0"/>
                    </a:p>
                  </a:txBody>
                  <a:tcPr/>
                </a:tc>
                <a:tc>
                  <a:txBody>
                    <a:bodyPr/>
                    <a:lstStyle/>
                    <a:p>
                      <a:r>
                        <a:rPr lang="en-US" sz="2000" dirty="0"/>
                        <a:t>RGB average pixel features</a:t>
                      </a:r>
                    </a:p>
                  </a:txBody>
                  <a:tcPr/>
                </a:tc>
                <a:tc>
                  <a:txBody>
                    <a:bodyPr/>
                    <a:lstStyle/>
                    <a:p>
                      <a:r>
                        <a:rPr lang="en-US" sz="2000" dirty="0"/>
                        <a:t>Geospatial interpolation</a:t>
                      </a:r>
                    </a:p>
                    <a:p>
                      <a:r>
                        <a:rPr lang="en-US" sz="2000" dirty="0"/>
                        <a:t>(Kriging)</a:t>
                      </a:r>
                    </a:p>
                  </a:txBody>
                  <a:tcPr/>
                </a:tc>
                <a:tc>
                  <a:txBody>
                    <a:bodyPr/>
                    <a:lstStyle/>
                    <a:p>
                      <a:r>
                        <a:rPr lang="en-US" sz="2000" dirty="0"/>
                        <a:t>Nighttime data</a:t>
                      </a:r>
                    </a:p>
                  </a:txBody>
                  <a:tcPr/>
                </a:tc>
                <a:extLst>
                  <a:ext uri="{0D108BD9-81ED-4DB2-BD59-A6C34878D82A}">
                    <a16:rowId xmlns:a16="http://schemas.microsoft.com/office/drawing/2014/main" val="4201100487"/>
                  </a:ext>
                </a:extLst>
              </a:tr>
              <a:tr h="370840">
                <a:tc>
                  <a:txBody>
                    <a:bodyPr/>
                    <a:lstStyle/>
                    <a:p>
                      <a:r>
                        <a:rPr lang="en-US" sz="2000" dirty="0">
                          <a:sym typeface="Calibri"/>
                        </a:rPr>
                        <a:t>R</a:t>
                      </a:r>
                      <a:r>
                        <a:rPr lang="en-US" sz="2000" baseline="30000" dirty="0">
                          <a:sym typeface="Calibri"/>
                        </a:rPr>
                        <a:t>2</a:t>
                      </a:r>
                      <a:endParaRPr lang="en-US" sz="2000" dirty="0"/>
                    </a:p>
                  </a:txBody>
                  <a:tcPr/>
                </a:tc>
                <a:tc>
                  <a:txBody>
                    <a:bodyPr/>
                    <a:lstStyle/>
                    <a:p>
                      <a:r>
                        <a:rPr lang="en-US" sz="2000" dirty="0"/>
                        <a:t>0.477</a:t>
                      </a:r>
                    </a:p>
                  </a:txBody>
                  <a:tcPr/>
                </a:tc>
                <a:tc>
                  <a:txBody>
                    <a:bodyPr/>
                    <a:lstStyle/>
                    <a:p>
                      <a:r>
                        <a:rPr lang="en-US" sz="2000" dirty="0"/>
                        <a:t>0.388</a:t>
                      </a:r>
                    </a:p>
                  </a:txBody>
                  <a:tcPr/>
                </a:tc>
                <a:tc>
                  <a:txBody>
                    <a:bodyPr/>
                    <a:lstStyle/>
                    <a:p>
                      <a:r>
                        <a:rPr lang="en-US" sz="2000" dirty="0"/>
                        <a:t>0.21</a:t>
                      </a:r>
                    </a:p>
                  </a:txBody>
                  <a:tcPr/>
                </a:tc>
                <a:tc>
                  <a:txBody>
                    <a:bodyPr/>
                    <a:lstStyle/>
                    <a:p>
                      <a:r>
                        <a:rPr lang="en-US" sz="2000" dirty="0"/>
                        <a:t>0.18</a:t>
                      </a:r>
                    </a:p>
                  </a:txBody>
                  <a:tcPr/>
                </a:tc>
                <a:extLst>
                  <a:ext uri="{0D108BD9-81ED-4DB2-BD59-A6C34878D82A}">
                    <a16:rowId xmlns:a16="http://schemas.microsoft.com/office/drawing/2014/main" val="1749936199"/>
                  </a:ext>
                </a:extLst>
              </a:tr>
            </a:tbl>
          </a:graphicData>
        </a:graphic>
      </p:graphicFrame>
    </p:spTree>
    <p:extLst>
      <p:ext uri="{BB962C8B-B14F-4D97-AF65-F5344CB8AC3E}">
        <p14:creationId xmlns:p14="http://schemas.microsoft.com/office/powerpoint/2010/main" val="331780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6D75B-D22B-45D1-B03D-E37189C66A08}"/>
              </a:ext>
            </a:extLst>
          </p:cNvPr>
          <p:cNvSpPr>
            <a:spLocks noGrp="1"/>
          </p:cNvSpPr>
          <p:nvPr>
            <p:ph type="title"/>
          </p:nvPr>
        </p:nvSpPr>
        <p:spPr/>
        <p:txBody>
          <a:bodyPr>
            <a:normAutofit/>
          </a:bodyPr>
          <a:lstStyle/>
          <a:p>
            <a:r>
              <a:rPr lang="en-US" dirty="0">
                <a:solidFill>
                  <a:schemeClr val="tx1"/>
                </a:solidFill>
                <a:latin typeface="Oswald"/>
                <a:ea typeface="Oswald"/>
                <a:cs typeface="Oswald"/>
                <a:sym typeface="Oswald"/>
              </a:rPr>
              <a:t>Conclusions</a:t>
            </a:r>
          </a:p>
        </p:txBody>
      </p:sp>
    </p:spTree>
    <p:extLst>
      <p:ext uri="{BB962C8B-B14F-4D97-AF65-F5344CB8AC3E}">
        <p14:creationId xmlns:p14="http://schemas.microsoft.com/office/powerpoint/2010/main" val="383777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DB11CA-1D27-4C5D-B8EB-85979BF42BDC}"/>
              </a:ext>
            </a:extLst>
          </p:cNvPr>
          <p:cNvSpPr>
            <a:spLocks noGrp="1"/>
          </p:cNvSpPr>
          <p:nvPr>
            <p:ph idx="1"/>
          </p:nvPr>
        </p:nvSpPr>
        <p:spPr>
          <a:solidFill>
            <a:schemeClr val="bg1">
              <a:alpha val="85000"/>
            </a:schemeClr>
          </a:solidFill>
          <a:ln>
            <a:noFill/>
          </a:ln>
          <a:effectLst>
            <a:softEdge rad="63500"/>
          </a:effectLst>
        </p:spPr>
        <p:txBody>
          <a:bodyPr vert="horz" lIns="51435" tIns="25718" rIns="51435" bIns="25718" rtlCol="0" anchor="t">
            <a:normAutofit fontScale="85000" lnSpcReduction="10000"/>
          </a:bodyPr>
          <a:lstStyle/>
          <a:p>
            <a:r>
              <a:rPr lang="en-US" sz="2200" b="1" dirty="0"/>
              <a:t>Data science </a:t>
            </a:r>
          </a:p>
          <a:p>
            <a:pPr lvl="1"/>
            <a:r>
              <a:rPr lang="en-US" sz="2200" dirty="0"/>
              <a:t>Social science (Domain expertise)+ Computer science + Math/Statistics</a:t>
            </a:r>
            <a:endParaRPr lang="en-US" sz="2200" b="1" dirty="0"/>
          </a:p>
          <a:p>
            <a:r>
              <a:rPr lang="en-US" sz="2200" b="1" dirty="0"/>
              <a:t>Big data</a:t>
            </a:r>
          </a:p>
          <a:p>
            <a:pPr lvl="1"/>
            <a:r>
              <a:rPr lang="en-US" sz="2200" dirty="0"/>
              <a:t>Large collection of digitized information</a:t>
            </a:r>
          </a:p>
          <a:p>
            <a:r>
              <a:rPr lang="en-US" sz="2200" b="1" dirty="0"/>
              <a:t>Machine Learning (ML)</a:t>
            </a:r>
          </a:p>
          <a:p>
            <a:pPr lvl="1"/>
            <a:r>
              <a:rPr lang="en-US" sz="2200" dirty="0"/>
              <a:t> Recognize patterns in data and predict</a:t>
            </a:r>
          </a:p>
          <a:p>
            <a:r>
              <a:rPr lang="en-US" sz="2200" b="1" dirty="0"/>
              <a:t>Deep learning</a:t>
            </a:r>
          </a:p>
          <a:p>
            <a:pPr lvl="1"/>
            <a:r>
              <a:rPr lang="en-US" sz="2200" dirty="0"/>
              <a:t>A subset of ML that uses multi-layered artificial neural networks </a:t>
            </a:r>
            <a:endParaRPr lang="en-US" sz="2200" b="1" dirty="0"/>
          </a:p>
          <a:p>
            <a:r>
              <a:rPr lang="en-US" sz="2200" b="1" dirty="0"/>
              <a:t>Artificial Intelligence (AI)</a:t>
            </a:r>
          </a:p>
          <a:p>
            <a:pPr lvl="1"/>
            <a:r>
              <a:rPr lang="en-US" sz="2200" dirty="0"/>
              <a:t>The use of computer systems for automated decision-making to be able to perform tasks similar to those of human intelligence</a:t>
            </a:r>
          </a:p>
          <a:p>
            <a:pPr marL="342900" lvl="1" indent="0">
              <a:buNone/>
            </a:pPr>
            <a:endParaRPr lang="en-US" sz="1950" dirty="0"/>
          </a:p>
          <a:p>
            <a:pPr marL="0" indent="0">
              <a:buNone/>
            </a:pPr>
            <a:endParaRPr lang="en-US" dirty="0"/>
          </a:p>
          <a:p>
            <a:pPr marL="342900" lvl="1" indent="0">
              <a:buNone/>
            </a:pPr>
            <a:endParaRPr lang="en-US" sz="1950" dirty="0">
              <a:solidFill>
                <a:schemeClr val="tx1"/>
              </a:solidFill>
            </a:endParaRPr>
          </a:p>
          <a:p>
            <a:pPr marL="0" indent="0">
              <a:buNone/>
            </a:pPr>
            <a:endParaRPr lang="en-US" sz="2100" dirty="0">
              <a:solidFill>
                <a:schemeClr val="tx1"/>
              </a:solidFill>
              <a:latin typeface="+mn-lt"/>
            </a:endParaRPr>
          </a:p>
          <a:p>
            <a:pPr marL="0" indent="0">
              <a:buNone/>
            </a:pPr>
            <a:endParaRPr lang="en-US" sz="1800" dirty="0">
              <a:solidFill>
                <a:schemeClr val="tx1"/>
              </a:solidFill>
              <a:latin typeface="+mj-lt"/>
            </a:endParaRPr>
          </a:p>
          <a:p>
            <a:pPr marL="0" indent="0">
              <a:buNone/>
            </a:pPr>
            <a:endParaRPr lang="en-US" sz="1800" dirty="0">
              <a:solidFill>
                <a:schemeClr val="tx1"/>
              </a:solidFill>
            </a:endParaRPr>
          </a:p>
          <a:p>
            <a:pPr marL="0" indent="0">
              <a:buNone/>
            </a:pPr>
            <a:endParaRPr lang="en-US" sz="2100" dirty="0">
              <a:solidFill>
                <a:schemeClr val="tx1"/>
              </a:solidFill>
              <a:latin typeface="+mn-lt"/>
            </a:endParaRPr>
          </a:p>
        </p:txBody>
      </p:sp>
      <p:sp>
        <p:nvSpPr>
          <p:cNvPr id="4" name="Slide Number Placeholder 3">
            <a:extLst>
              <a:ext uri="{FF2B5EF4-FFF2-40B4-BE49-F238E27FC236}">
                <a16:creationId xmlns:a16="http://schemas.microsoft.com/office/drawing/2014/main" id="{2693DDFF-508D-40B8-B052-D4B79E742FF9}"/>
              </a:ext>
            </a:extLst>
          </p:cNvPr>
          <p:cNvSpPr>
            <a:spLocks noGrp="1"/>
          </p:cNvSpPr>
          <p:nvPr>
            <p:ph type="sldNum" sz="quarter" idx="12"/>
          </p:nvPr>
        </p:nvSpPr>
        <p:spPr/>
        <p:txBody>
          <a:bodyPr vert="horz" lIns="51435" tIns="25718" rIns="51435" bIns="25718" rtlCol="0" anchor="ctr">
            <a:normAutofit/>
          </a:bodyPr>
          <a:lstStyle/>
          <a:p>
            <a:pPr defTabSz="514350">
              <a:spcAft>
                <a:spcPts val="338"/>
              </a:spcAft>
              <a:buClrTx/>
            </a:pPr>
            <a:fld id="{62BD191F-5CBA-45BF-B511-2EEF4D660839}" type="slidenum">
              <a:rPr lang="en-US" kern="1200">
                <a:solidFill>
                  <a:srgbClr val="1F497D"/>
                </a:solidFill>
                <a:ea typeface="+mn-ea"/>
              </a:rPr>
              <a:pPr defTabSz="514350">
                <a:spcAft>
                  <a:spcPts val="338"/>
                </a:spcAft>
                <a:buClrTx/>
              </a:pPr>
              <a:t>3</a:t>
            </a:fld>
            <a:endParaRPr lang="en-US" kern="1200">
              <a:solidFill>
                <a:srgbClr val="1F497D"/>
              </a:solidFill>
              <a:ea typeface="+mn-ea"/>
            </a:endParaRPr>
          </a:p>
        </p:txBody>
      </p:sp>
      <p:sp>
        <p:nvSpPr>
          <p:cNvPr id="10" name="Google Shape;65;p14">
            <a:extLst>
              <a:ext uri="{FF2B5EF4-FFF2-40B4-BE49-F238E27FC236}">
                <a16:creationId xmlns:a16="http://schemas.microsoft.com/office/drawing/2014/main" id="{0B2FCBF5-1D76-4727-810F-5D9A681E1C79}"/>
              </a:ext>
            </a:extLst>
          </p:cNvPr>
          <p:cNvSpPr txBox="1">
            <a:spLocks/>
          </p:cNvSpPr>
          <p:nvPr/>
        </p:nvSpPr>
        <p:spPr>
          <a:xfrm>
            <a:off x="698561" y="442899"/>
            <a:ext cx="8520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1pPr>
            <a:lvl2pPr marR="0" lvl="1"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2pPr>
            <a:lvl3pPr marR="0" lvl="2"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3pPr>
            <a:lvl4pPr marR="0" lvl="3"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4pPr>
            <a:lvl5pPr marR="0" lvl="4"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5pPr>
            <a:lvl6pPr marR="0" lvl="5"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6pPr>
            <a:lvl7pPr marR="0" lvl="6"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7pPr>
            <a:lvl8pPr marR="0" lvl="7"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8pPr>
            <a:lvl9pPr marR="0" lvl="8"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9pPr>
          </a:lstStyle>
          <a:p>
            <a:pPr marL="0" marR="0" lvl="0" indent="0" algn="l" defTabSz="914400" rtl="0" eaLnBrk="1" fontAlgn="auto" latinLnBrk="0" hangingPunct="1">
              <a:lnSpc>
                <a:spcPct val="100000"/>
              </a:lnSpc>
              <a:spcBef>
                <a:spcPts val="0"/>
              </a:spcBef>
              <a:spcAft>
                <a:spcPts val="0"/>
              </a:spcAft>
              <a:buClr>
                <a:srgbClr val="FFFFFF"/>
              </a:buClr>
              <a:buSzPts val="3000"/>
              <a:buFont typeface="Oswald"/>
              <a:buNone/>
              <a:tabLst/>
              <a:defRPr/>
            </a:pPr>
            <a:r>
              <a:rPr kumimoji="0" lang="en-US" sz="3000" b="0" i="0" u="none" strike="noStrike" kern="0" cap="none" spc="0" normalizeH="0" baseline="0" noProof="0" dirty="0">
                <a:ln>
                  <a:noFill/>
                </a:ln>
                <a:solidFill>
                  <a:srgbClr val="434343"/>
                </a:solidFill>
                <a:effectLst/>
                <a:uLnTx/>
                <a:uFillTx/>
                <a:latin typeface="Oswald"/>
                <a:sym typeface="Oswald"/>
              </a:rPr>
              <a:t>Data</a:t>
            </a:r>
            <a:r>
              <a:rPr kumimoji="0" lang="en-US" sz="3000" b="0" i="0" u="none" strike="noStrike" kern="0" cap="none" spc="0" normalizeH="0" noProof="0" dirty="0">
                <a:ln>
                  <a:noFill/>
                </a:ln>
                <a:solidFill>
                  <a:srgbClr val="434343"/>
                </a:solidFill>
                <a:effectLst/>
                <a:uLnTx/>
                <a:uFillTx/>
                <a:latin typeface="Oswald"/>
                <a:sym typeface="Oswald"/>
              </a:rPr>
              <a:t> science approach to development aid</a:t>
            </a:r>
            <a:endParaRPr kumimoji="0" lang="en-US" sz="3000" b="0" i="0" u="none" strike="noStrike" kern="0" cap="none" spc="0" normalizeH="0" baseline="0" noProof="0" dirty="0">
              <a:ln>
                <a:noFill/>
              </a:ln>
              <a:solidFill>
                <a:srgbClr val="434343"/>
              </a:solidFill>
              <a:effectLst/>
              <a:uLnTx/>
              <a:uFillTx/>
              <a:latin typeface="Oswald"/>
              <a:sym typeface="Oswald"/>
            </a:endParaRPr>
          </a:p>
        </p:txBody>
      </p:sp>
    </p:spTree>
    <p:extLst>
      <p:ext uri="{BB962C8B-B14F-4D97-AF65-F5344CB8AC3E}">
        <p14:creationId xmlns:p14="http://schemas.microsoft.com/office/powerpoint/2010/main" val="23538281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sz="3200" kern="0" dirty="0">
                <a:solidFill>
                  <a:srgbClr val="434343"/>
                </a:solidFill>
                <a:latin typeface="Oswald"/>
              </a:rPr>
              <a:t>Findings and implications</a:t>
            </a:r>
            <a:endParaRPr lang="en-US" dirty="0"/>
          </a:p>
        </p:txBody>
      </p:sp>
      <p:sp>
        <p:nvSpPr>
          <p:cNvPr id="3" name="Content Placeholder 2"/>
          <p:cNvSpPr>
            <a:spLocks noGrp="1"/>
          </p:cNvSpPr>
          <p:nvPr>
            <p:ph idx="1"/>
          </p:nvPr>
        </p:nvSpPr>
        <p:spPr/>
        <p:txBody>
          <a:bodyPr>
            <a:normAutofit/>
          </a:bodyPr>
          <a:lstStyle/>
          <a:p>
            <a:r>
              <a:rPr lang="en-US" dirty="0"/>
              <a:t>Using daytime satellite imagery with deep learning was an improvement </a:t>
            </a:r>
            <a:r>
              <a:rPr lang="en-US" dirty="0">
                <a:sym typeface="Wingdings" panose="05000000000000000000" pitchFamily="2" charset="2"/>
              </a:rPr>
              <a:t> Predict aid distribution with more accuracy</a:t>
            </a:r>
          </a:p>
          <a:p>
            <a:r>
              <a:rPr lang="en-US" sz="2000" dirty="0">
                <a:solidFill>
                  <a:srgbClr val="292934"/>
                </a:solidFill>
                <a:ea typeface="Calibri"/>
                <a:cs typeface="Calibri"/>
                <a:sym typeface="Calibri"/>
              </a:rPr>
              <a:t>Explore new data sources &amp; novel poverty estimation techniques </a:t>
            </a:r>
            <a:r>
              <a:rPr lang="en-US" sz="2000" dirty="0">
                <a:solidFill>
                  <a:srgbClr val="292934"/>
                </a:solidFill>
                <a:ea typeface="Calibri"/>
                <a:cs typeface="Calibri"/>
                <a:sym typeface="Wingdings" panose="05000000000000000000" pitchFamily="2" charset="2"/>
              </a:rPr>
              <a:t> Promote evidence-based </a:t>
            </a:r>
            <a:r>
              <a:rPr lang="en-US" sz="2000" dirty="0">
                <a:solidFill>
                  <a:srgbClr val="292934"/>
                </a:solidFill>
                <a:ea typeface="Calibri"/>
                <a:cs typeface="Calibri"/>
                <a:sym typeface="Calibri"/>
              </a:rPr>
              <a:t>targeting at low cost</a:t>
            </a:r>
            <a:endParaRPr lang="en-US" dirty="0">
              <a:sym typeface="Wingdings" panose="05000000000000000000" pitchFamily="2" charset="2"/>
            </a:endParaRPr>
          </a:p>
          <a:p>
            <a:pPr lvl="1"/>
            <a:endParaRPr lang="en-US" dirty="0">
              <a:sym typeface="Wingdings" panose="05000000000000000000" pitchFamily="2" charset="2"/>
            </a:endParaRPr>
          </a:p>
        </p:txBody>
      </p:sp>
    </p:spTree>
    <p:extLst>
      <p:ext uri="{BB962C8B-B14F-4D97-AF65-F5344CB8AC3E}">
        <p14:creationId xmlns:p14="http://schemas.microsoft.com/office/powerpoint/2010/main" val="1145578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 sz="3200" kern="0" dirty="0">
                <a:solidFill>
                  <a:srgbClr val="434343"/>
                </a:solidFill>
                <a:latin typeface="Oswald"/>
              </a:rPr>
              <a:t>Findings and implications</a:t>
            </a:r>
            <a:r>
              <a:rPr lang="en-US" sz="3200" kern="0" dirty="0">
                <a:solidFill>
                  <a:srgbClr val="434343"/>
                </a:solidFill>
                <a:latin typeface="Oswald"/>
              </a:rPr>
              <a:t> (cont.)</a:t>
            </a:r>
          </a:p>
        </p:txBody>
      </p:sp>
      <p:sp>
        <p:nvSpPr>
          <p:cNvPr id="3" name="Content Placeholder 2"/>
          <p:cNvSpPr>
            <a:spLocks noGrp="1"/>
          </p:cNvSpPr>
          <p:nvPr>
            <p:ph idx="1"/>
          </p:nvPr>
        </p:nvSpPr>
        <p:spPr/>
        <p:txBody>
          <a:bodyPr>
            <a:normAutofit/>
          </a:bodyPr>
          <a:lstStyle/>
          <a:p>
            <a:r>
              <a:rPr lang="en-US" sz="2400" dirty="0">
                <a:sym typeface="Wingdings" panose="05000000000000000000" pitchFamily="2" charset="2"/>
              </a:rPr>
              <a:t>Relatively moderate performance </a:t>
            </a:r>
          </a:p>
          <a:p>
            <a:pPr lvl="1"/>
            <a:r>
              <a:rPr lang="en-US" sz="2000" dirty="0">
                <a:sym typeface="Wingdings" panose="05000000000000000000" pitchFamily="2" charset="2"/>
              </a:rPr>
              <a:t>Country’s size (geographic size and population) </a:t>
            </a:r>
          </a:p>
          <a:p>
            <a:pPr lvl="2"/>
            <a:r>
              <a:rPr lang="en-US" sz="2000" dirty="0">
                <a:sym typeface="Wingdings" panose="05000000000000000000" pitchFamily="2" charset="2"/>
              </a:rPr>
              <a:t>Myanmar 676,000 km</a:t>
            </a:r>
            <a:r>
              <a:rPr lang="en-US" sz="2000" baseline="30000" dirty="0">
                <a:sym typeface="Wingdings" panose="05000000000000000000" pitchFamily="2" charset="2"/>
              </a:rPr>
              <a:t>2</a:t>
            </a:r>
            <a:r>
              <a:rPr lang="en-US" sz="2000" dirty="0">
                <a:sym typeface="Wingdings" panose="05000000000000000000" pitchFamily="2" charset="2"/>
              </a:rPr>
              <a:t> (53 mil people) </a:t>
            </a:r>
            <a:br>
              <a:rPr lang="en-US" sz="2000" dirty="0">
                <a:sym typeface="Wingdings" panose="05000000000000000000" pitchFamily="2" charset="2"/>
              </a:rPr>
            </a:br>
            <a:r>
              <a:rPr lang="en-US" sz="2000" dirty="0">
                <a:sym typeface="Wingdings" panose="05000000000000000000" pitchFamily="2" charset="2"/>
              </a:rPr>
              <a:t>vs Rwanda 26,000 km</a:t>
            </a:r>
            <a:r>
              <a:rPr lang="en-US" sz="2000" baseline="30000" dirty="0">
                <a:sym typeface="Wingdings" panose="05000000000000000000" pitchFamily="2" charset="2"/>
              </a:rPr>
              <a:t>2</a:t>
            </a:r>
            <a:r>
              <a:rPr lang="en-US" sz="2000" dirty="0">
                <a:sym typeface="Wingdings" panose="05000000000000000000" pitchFamily="2" charset="2"/>
              </a:rPr>
              <a:t> (12 mil people)</a:t>
            </a:r>
          </a:p>
          <a:p>
            <a:pPr lvl="1"/>
            <a:r>
              <a:rPr lang="en-US" sz="2000" dirty="0">
                <a:sym typeface="Wingdings" panose="05000000000000000000" pitchFamily="2" charset="2"/>
              </a:rPr>
              <a:t>Geographic variance </a:t>
            </a:r>
          </a:p>
          <a:p>
            <a:pPr lvl="2"/>
            <a:r>
              <a:rPr lang="en-US" sz="2000" dirty="0">
                <a:sym typeface="Wingdings" panose="05000000000000000000" pitchFamily="2" charset="2"/>
              </a:rPr>
              <a:t>Between the training data (DHS surveyed locations) and the test data (aid locations)</a:t>
            </a:r>
          </a:p>
          <a:p>
            <a:pPr lvl="2"/>
            <a:r>
              <a:rPr lang="en-US" sz="2000" dirty="0">
                <a:sym typeface="Wingdings" panose="05000000000000000000" pitchFamily="2" charset="2"/>
              </a:rPr>
              <a:t>A range of geographical features (e.g., mountain ranges, rivers, forests)</a:t>
            </a:r>
          </a:p>
          <a:p>
            <a:endParaRPr lang="en-US" dirty="0"/>
          </a:p>
          <a:p>
            <a:endParaRPr lang="en-US" dirty="0"/>
          </a:p>
        </p:txBody>
      </p:sp>
    </p:spTree>
    <p:extLst>
      <p:ext uri="{BB962C8B-B14F-4D97-AF65-F5344CB8AC3E}">
        <p14:creationId xmlns:p14="http://schemas.microsoft.com/office/powerpoint/2010/main" val="27936567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kern="0" dirty="0">
                <a:solidFill>
                  <a:srgbClr val="434343"/>
                </a:solidFill>
                <a:latin typeface="Oswald"/>
              </a:rPr>
              <a:t>Methodological discussion</a:t>
            </a:r>
          </a:p>
        </p:txBody>
      </p:sp>
      <p:sp>
        <p:nvSpPr>
          <p:cNvPr id="3" name="Content Placeholder 2"/>
          <p:cNvSpPr>
            <a:spLocks noGrp="1"/>
          </p:cNvSpPr>
          <p:nvPr>
            <p:ph idx="1"/>
          </p:nvPr>
        </p:nvSpPr>
        <p:spPr/>
        <p:txBody>
          <a:bodyPr>
            <a:normAutofit/>
          </a:bodyPr>
          <a:lstStyle/>
          <a:p>
            <a:r>
              <a:rPr lang="en-US" sz="2400" dirty="0">
                <a:sym typeface="Wingdings" panose="05000000000000000000" pitchFamily="2" charset="2"/>
              </a:rPr>
              <a:t>How to improve performance </a:t>
            </a:r>
          </a:p>
          <a:p>
            <a:pPr lvl="1"/>
            <a:r>
              <a:rPr lang="en-US" dirty="0">
                <a:sym typeface="Wingdings" panose="05000000000000000000" pitchFamily="2" charset="2"/>
              </a:rPr>
              <a:t>A collection of ground-truth (labeled) data</a:t>
            </a:r>
          </a:p>
          <a:p>
            <a:pPr lvl="1"/>
            <a:r>
              <a:rPr lang="en-US" dirty="0">
                <a:sym typeface="Wingdings" panose="05000000000000000000" pitchFamily="2" charset="2"/>
              </a:rPr>
              <a:t>A more sophisticated CNN with fine-tuned parameters</a:t>
            </a:r>
          </a:p>
          <a:p>
            <a:pPr lvl="1"/>
            <a:r>
              <a:rPr lang="en-US" dirty="0">
                <a:sym typeface="Wingdings" panose="05000000000000000000" pitchFamily="2" charset="2"/>
              </a:rPr>
              <a:t>Train by agro ecological zones, geographic dimensions (north/south), seasons   </a:t>
            </a:r>
            <a:endParaRPr lang="en-US" sz="2400" dirty="0">
              <a:sym typeface="Wingdings" panose="05000000000000000000" pitchFamily="2" charset="2"/>
            </a:endParaRPr>
          </a:p>
          <a:p>
            <a:r>
              <a:rPr lang="en-US" sz="2400" dirty="0">
                <a:sym typeface="Wingdings" panose="05000000000000000000" pitchFamily="2" charset="2"/>
              </a:rPr>
              <a:t>A range of spatial representation and scale</a:t>
            </a:r>
          </a:p>
          <a:p>
            <a:pPr lvl="1"/>
            <a:r>
              <a:rPr lang="en-US" sz="2000" dirty="0">
                <a:sym typeface="Wingdings" panose="05000000000000000000" pitchFamily="2" charset="2"/>
              </a:rPr>
              <a:t>Point, polygon, field, lines, networks</a:t>
            </a:r>
          </a:p>
          <a:p>
            <a:pPr lvl="1"/>
            <a:r>
              <a:rPr lang="en-US" sz="2000" dirty="0">
                <a:sym typeface="Wingdings" panose="05000000000000000000" pitchFamily="2" charset="2"/>
              </a:rPr>
              <a:t>Resolution: noise vs more granular data</a:t>
            </a:r>
          </a:p>
          <a:p>
            <a:pPr lvl="1"/>
            <a:r>
              <a:rPr lang="en-US" sz="2000" dirty="0">
                <a:sym typeface="Wingdings" panose="05000000000000000000" pitchFamily="2" charset="2"/>
              </a:rPr>
              <a:t>Spatial aggregation</a:t>
            </a:r>
          </a:p>
          <a:p>
            <a:pPr lvl="2">
              <a:buFont typeface="Calibri" panose="020F0502020204030204" pitchFamily="34" charset="0"/>
              <a:buChar char="-"/>
            </a:pPr>
            <a:endParaRPr lang="en-US" sz="2000" dirty="0">
              <a:sym typeface="Wingdings" panose="05000000000000000000" pitchFamily="2" charset="2"/>
            </a:endParaRPr>
          </a:p>
          <a:p>
            <a:pPr lvl="1"/>
            <a:endParaRPr lang="en-US" dirty="0">
              <a:sym typeface="Wingdings" panose="05000000000000000000" pitchFamily="2" charset="2"/>
            </a:endParaRPr>
          </a:p>
          <a:p>
            <a:pPr lvl="1"/>
            <a:endParaRPr lang="en-US" dirty="0">
              <a:sym typeface="Wingdings" panose="05000000000000000000" pitchFamily="2" charset="2"/>
            </a:endParaRPr>
          </a:p>
          <a:p>
            <a:pPr lvl="1"/>
            <a:endParaRPr lang="en-US" dirty="0">
              <a:sym typeface="Wingdings" panose="05000000000000000000" pitchFamily="2" charset="2"/>
            </a:endParaRPr>
          </a:p>
          <a:p>
            <a:endParaRPr lang="en-US" dirty="0"/>
          </a:p>
          <a:p>
            <a:endParaRPr lang="en-US" dirty="0"/>
          </a:p>
        </p:txBody>
      </p:sp>
    </p:spTree>
    <p:extLst>
      <p:ext uri="{BB962C8B-B14F-4D97-AF65-F5344CB8AC3E}">
        <p14:creationId xmlns:p14="http://schemas.microsoft.com/office/powerpoint/2010/main" val="401825892"/>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kern="0" dirty="0">
                <a:solidFill>
                  <a:srgbClr val="434343"/>
                </a:solidFill>
                <a:latin typeface="Oswald"/>
              </a:rPr>
              <a:t>Methodological discussion (cont.)</a:t>
            </a:r>
            <a:endParaRPr lang="en-US" sz="3200" dirty="0"/>
          </a:p>
        </p:txBody>
      </p:sp>
      <p:sp>
        <p:nvSpPr>
          <p:cNvPr id="3" name="Content Placeholder 2"/>
          <p:cNvSpPr>
            <a:spLocks noGrp="1"/>
          </p:cNvSpPr>
          <p:nvPr>
            <p:ph idx="1"/>
          </p:nvPr>
        </p:nvSpPr>
        <p:spPr/>
        <p:txBody>
          <a:bodyPr/>
          <a:lstStyle/>
          <a:p>
            <a:r>
              <a:rPr lang="en-US" sz="2400" dirty="0">
                <a:sym typeface="Wingdings" panose="05000000000000000000" pitchFamily="2" charset="2"/>
              </a:rPr>
              <a:t>Computational complexity vs. High performance</a:t>
            </a:r>
          </a:p>
          <a:p>
            <a:pPr lvl="1"/>
            <a:r>
              <a:rPr lang="en-US" sz="2200" dirty="0">
                <a:sym typeface="Wingdings" panose="05000000000000000000" pitchFamily="2" charset="2"/>
              </a:rPr>
              <a:t>Applications of transfer learning </a:t>
            </a:r>
          </a:p>
          <a:p>
            <a:pPr lvl="2">
              <a:buFont typeface="Franklin Gothic Book" panose="020B0503020102020204" pitchFamily="34" charset="0"/>
              <a:buChar char="–"/>
            </a:pPr>
            <a:r>
              <a:rPr lang="en-US" sz="2000" dirty="0">
                <a:sym typeface="Wingdings" panose="05000000000000000000" pitchFamily="2" charset="2"/>
              </a:rPr>
              <a:t>Image Net worked well</a:t>
            </a:r>
          </a:p>
          <a:p>
            <a:pPr lvl="2">
              <a:buFont typeface="Franklin Gothic Book" panose="020B0503020102020204" pitchFamily="34" charset="0"/>
              <a:buChar char="–"/>
            </a:pPr>
            <a:r>
              <a:rPr lang="en-US" sz="2000" dirty="0">
                <a:sym typeface="Wingdings" panose="05000000000000000000" pitchFamily="2" charset="2"/>
              </a:rPr>
              <a:t>Using nighttime images as an intermediate step is not always feasible or better</a:t>
            </a:r>
          </a:p>
          <a:p>
            <a:endParaRPr lang="en-US" dirty="0"/>
          </a:p>
        </p:txBody>
      </p:sp>
    </p:spTree>
    <p:extLst>
      <p:ext uri="{BB962C8B-B14F-4D97-AF65-F5344CB8AC3E}">
        <p14:creationId xmlns:p14="http://schemas.microsoft.com/office/powerpoint/2010/main" val="12050338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6D75B-D22B-45D1-B03D-E37189C66A08}"/>
              </a:ext>
            </a:extLst>
          </p:cNvPr>
          <p:cNvSpPr>
            <a:spLocks noGrp="1"/>
          </p:cNvSpPr>
          <p:nvPr>
            <p:ph type="title"/>
          </p:nvPr>
        </p:nvSpPr>
        <p:spPr/>
        <p:txBody>
          <a:bodyPr>
            <a:normAutofit/>
          </a:bodyPr>
          <a:lstStyle/>
          <a:p>
            <a:r>
              <a:rPr lang="en-US" dirty="0">
                <a:solidFill>
                  <a:schemeClr val="tx1"/>
                </a:solidFill>
                <a:latin typeface="Oswald"/>
                <a:ea typeface="Oswald"/>
                <a:cs typeface="Oswald"/>
                <a:sym typeface="Oswald"/>
              </a:rPr>
              <a:t>Thank you.</a:t>
            </a:r>
          </a:p>
        </p:txBody>
      </p:sp>
    </p:spTree>
    <p:extLst>
      <p:ext uri="{BB962C8B-B14F-4D97-AF65-F5344CB8AC3E}">
        <p14:creationId xmlns:p14="http://schemas.microsoft.com/office/powerpoint/2010/main" val="2497206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DB11CA-1D27-4C5D-B8EB-85979BF42BDC}"/>
              </a:ext>
            </a:extLst>
          </p:cNvPr>
          <p:cNvSpPr>
            <a:spLocks noGrp="1"/>
          </p:cNvSpPr>
          <p:nvPr>
            <p:ph sz="half" idx="1"/>
          </p:nvPr>
        </p:nvSpPr>
        <p:spPr>
          <a:solidFill>
            <a:schemeClr val="bg1">
              <a:alpha val="85000"/>
            </a:schemeClr>
          </a:solidFill>
          <a:ln>
            <a:noFill/>
          </a:ln>
          <a:effectLst>
            <a:softEdge rad="63500"/>
          </a:effectLst>
        </p:spPr>
        <p:txBody>
          <a:bodyPr vert="horz" lIns="51435" tIns="25718" rIns="51435" bIns="25718" rtlCol="0" anchor="t">
            <a:normAutofit/>
          </a:bodyPr>
          <a:lstStyle/>
          <a:p>
            <a:pPr>
              <a:buFont typeface="Arial" panose="020B0604020202020204" pitchFamily="34" charset="0"/>
              <a:buChar char="•"/>
            </a:pPr>
            <a:r>
              <a:rPr lang="en-US" sz="2100" b="1" dirty="0">
                <a:solidFill>
                  <a:schemeClr val="tx1"/>
                </a:solidFill>
                <a:latin typeface="+mn-lt"/>
              </a:rPr>
              <a:t>Tap into new sources of data</a:t>
            </a:r>
          </a:p>
          <a:p>
            <a:pPr lvl="1">
              <a:buFont typeface="Arial" panose="020B0604020202020204" pitchFamily="34" charset="0"/>
              <a:buChar char="•"/>
            </a:pPr>
            <a:r>
              <a:rPr lang="en-US" sz="1950" dirty="0">
                <a:solidFill>
                  <a:schemeClr val="tx1"/>
                </a:solidFill>
                <a:latin typeface="+mn-lt"/>
              </a:rPr>
              <a:t>Mobile phone</a:t>
            </a:r>
          </a:p>
          <a:p>
            <a:pPr lvl="1">
              <a:buFont typeface="Arial" panose="020B0604020202020204" pitchFamily="34" charset="0"/>
              <a:buChar char="•"/>
            </a:pPr>
            <a:r>
              <a:rPr lang="en-US" sz="1950" dirty="0">
                <a:solidFill>
                  <a:schemeClr val="tx1"/>
                </a:solidFill>
                <a:latin typeface="+mn-lt"/>
              </a:rPr>
              <a:t>Remote sensing data</a:t>
            </a:r>
          </a:p>
          <a:p>
            <a:pPr lvl="1">
              <a:buFont typeface="Arial" panose="020B0604020202020204" pitchFamily="34" charset="0"/>
              <a:buChar char="•"/>
            </a:pPr>
            <a:r>
              <a:rPr lang="en-US" sz="1950" dirty="0"/>
              <a:t>Crowd sourcing</a:t>
            </a:r>
            <a:endParaRPr lang="en-US" sz="1950" dirty="0">
              <a:solidFill>
                <a:schemeClr val="tx1"/>
              </a:solidFill>
              <a:latin typeface="+mn-lt"/>
            </a:endParaRPr>
          </a:p>
          <a:p>
            <a:pPr marL="0" indent="0">
              <a:buNone/>
            </a:pPr>
            <a:endParaRPr lang="en-US" sz="1800" dirty="0">
              <a:solidFill>
                <a:schemeClr val="tx1"/>
              </a:solidFill>
              <a:latin typeface="+mj-lt"/>
            </a:endParaRPr>
          </a:p>
          <a:p>
            <a:pPr marL="0" indent="0">
              <a:buNone/>
            </a:pPr>
            <a:endParaRPr lang="en-US" sz="1800" dirty="0">
              <a:solidFill>
                <a:schemeClr val="tx1"/>
              </a:solidFill>
            </a:endParaRPr>
          </a:p>
          <a:p>
            <a:pPr marL="0" indent="0">
              <a:buNone/>
            </a:pPr>
            <a:endParaRPr lang="en-US" sz="2100" dirty="0">
              <a:solidFill>
                <a:schemeClr val="tx1"/>
              </a:solidFill>
              <a:latin typeface="+mn-lt"/>
            </a:endParaRPr>
          </a:p>
        </p:txBody>
      </p:sp>
      <p:sp>
        <p:nvSpPr>
          <p:cNvPr id="5" name="Content Placeholder 4"/>
          <p:cNvSpPr>
            <a:spLocks noGrp="1"/>
          </p:cNvSpPr>
          <p:nvPr>
            <p:ph sz="half" idx="2"/>
          </p:nvPr>
        </p:nvSpPr>
        <p:spPr/>
        <p:txBody>
          <a:bodyPr/>
          <a:lstStyle/>
          <a:p>
            <a:r>
              <a:rPr lang="en-US" b="1" dirty="0"/>
              <a:t>Create new variables</a:t>
            </a:r>
          </a:p>
          <a:p>
            <a:pPr lvl="1"/>
            <a:r>
              <a:rPr lang="en-US" dirty="0"/>
              <a:t>Validate &amp; calibrate new measurements</a:t>
            </a:r>
          </a:p>
        </p:txBody>
      </p:sp>
      <p:sp>
        <p:nvSpPr>
          <p:cNvPr id="4" name="Slide Number Placeholder 3">
            <a:extLst>
              <a:ext uri="{FF2B5EF4-FFF2-40B4-BE49-F238E27FC236}">
                <a16:creationId xmlns:a16="http://schemas.microsoft.com/office/drawing/2014/main" id="{2693DDFF-508D-40B8-B052-D4B79E742FF9}"/>
              </a:ext>
            </a:extLst>
          </p:cNvPr>
          <p:cNvSpPr>
            <a:spLocks noGrp="1"/>
          </p:cNvSpPr>
          <p:nvPr>
            <p:ph type="sldNum" sz="quarter" idx="12"/>
          </p:nvPr>
        </p:nvSpPr>
        <p:spPr/>
        <p:txBody>
          <a:bodyPr vert="horz" lIns="51435" tIns="25718" rIns="51435" bIns="25718" rtlCol="0" anchor="ctr">
            <a:normAutofit/>
          </a:bodyPr>
          <a:lstStyle/>
          <a:p>
            <a:pPr defTabSz="514350">
              <a:spcAft>
                <a:spcPts val="338"/>
              </a:spcAft>
              <a:buClrTx/>
            </a:pPr>
            <a:fld id="{62BD191F-5CBA-45BF-B511-2EEF4D660839}" type="slidenum">
              <a:rPr lang="en-US" kern="1200">
                <a:solidFill>
                  <a:srgbClr val="1F497D"/>
                </a:solidFill>
                <a:ea typeface="+mn-ea"/>
              </a:rPr>
              <a:pPr defTabSz="514350">
                <a:spcAft>
                  <a:spcPts val="338"/>
                </a:spcAft>
                <a:buClrTx/>
              </a:pPr>
              <a:t>4</a:t>
            </a:fld>
            <a:endParaRPr lang="en-US" kern="1200">
              <a:solidFill>
                <a:srgbClr val="1F497D"/>
              </a:solidFill>
              <a:ea typeface="+mn-ea"/>
            </a:endParaRPr>
          </a:p>
        </p:txBody>
      </p:sp>
      <p:sp>
        <p:nvSpPr>
          <p:cNvPr id="10" name="Google Shape;65;p14">
            <a:extLst>
              <a:ext uri="{FF2B5EF4-FFF2-40B4-BE49-F238E27FC236}">
                <a16:creationId xmlns:a16="http://schemas.microsoft.com/office/drawing/2014/main" id="{0B2FCBF5-1D76-4727-810F-5D9A681E1C79}"/>
              </a:ext>
            </a:extLst>
          </p:cNvPr>
          <p:cNvSpPr txBox="1">
            <a:spLocks/>
          </p:cNvSpPr>
          <p:nvPr/>
        </p:nvSpPr>
        <p:spPr>
          <a:xfrm>
            <a:off x="593054" y="442899"/>
            <a:ext cx="8520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1pPr>
            <a:lvl2pPr marR="0" lvl="1"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2pPr>
            <a:lvl3pPr marR="0" lvl="2"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3pPr>
            <a:lvl4pPr marR="0" lvl="3"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4pPr>
            <a:lvl5pPr marR="0" lvl="4"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5pPr>
            <a:lvl6pPr marR="0" lvl="5"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6pPr>
            <a:lvl7pPr marR="0" lvl="6"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7pPr>
            <a:lvl8pPr marR="0" lvl="7"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8pPr>
            <a:lvl9pPr marR="0" lvl="8"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9pPr>
          </a:lstStyle>
          <a:p>
            <a:pPr marL="0" marR="0" lvl="0" indent="0" algn="l" defTabSz="914400" rtl="0" eaLnBrk="1" fontAlgn="auto" latinLnBrk="0" hangingPunct="1">
              <a:lnSpc>
                <a:spcPct val="100000"/>
              </a:lnSpc>
              <a:spcBef>
                <a:spcPts val="0"/>
              </a:spcBef>
              <a:spcAft>
                <a:spcPts val="0"/>
              </a:spcAft>
              <a:buClr>
                <a:srgbClr val="FFFFFF"/>
              </a:buClr>
              <a:buSzPts val="3000"/>
              <a:buFont typeface="Oswald"/>
              <a:buNone/>
              <a:tabLst/>
              <a:defRPr/>
            </a:pPr>
            <a:r>
              <a:rPr kumimoji="0" lang="en-US" sz="3000" b="0" i="0" u="none" strike="noStrike" kern="0" cap="none" spc="0" normalizeH="0" baseline="0" noProof="0" dirty="0">
                <a:ln>
                  <a:noFill/>
                </a:ln>
                <a:solidFill>
                  <a:srgbClr val="434343"/>
                </a:solidFill>
                <a:effectLst/>
                <a:uLnTx/>
                <a:uFillTx/>
                <a:latin typeface="Oswald"/>
                <a:sym typeface="Oswald"/>
              </a:rPr>
              <a:t>New Measurement Techniques</a:t>
            </a:r>
          </a:p>
        </p:txBody>
      </p:sp>
    </p:spTree>
    <p:extLst>
      <p:ext uri="{BB962C8B-B14F-4D97-AF65-F5344CB8AC3E}">
        <p14:creationId xmlns:p14="http://schemas.microsoft.com/office/powerpoint/2010/main" val="2749005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0C94032-CD4C-4C25-B0C2-CEC720522D92}" type="slidenum">
              <a:rPr lang="en-US" smtClean="0">
                <a:solidFill>
                  <a:srgbClr val="242852"/>
                </a:solidFill>
                <a:latin typeface="Tw Cen MT"/>
              </a:rPr>
              <a:pPr/>
              <a:t>5</a:t>
            </a:fld>
            <a:endParaRPr lang="en-US" dirty="0">
              <a:solidFill>
                <a:srgbClr val="242852"/>
              </a:solidFill>
              <a:latin typeface="Tw Cen M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7415" y="0"/>
            <a:ext cx="7715250" cy="5143500"/>
          </a:xfrm>
          <a:prstGeom prst="rect">
            <a:avLst/>
          </a:prstGeom>
        </p:spPr>
      </p:pic>
      <p:sp>
        <p:nvSpPr>
          <p:cNvPr id="4" name="TextBox 3"/>
          <p:cNvSpPr txBox="1"/>
          <p:nvPr/>
        </p:nvSpPr>
        <p:spPr>
          <a:xfrm>
            <a:off x="225487" y="96552"/>
            <a:ext cx="1337226" cy="553998"/>
          </a:xfrm>
          <a:prstGeom prst="rect">
            <a:avLst/>
          </a:prstGeom>
          <a:noFill/>
        </p:spPr>
        <p:txBody>
          <a:bodyPr wrap="none" rtlCol="0">
            <a:spAutoFit/>
          </a:bodyPr>
          <a:lstStyle/>
          <a:p>
            <a:r>
              <a:rPr lang="en-US" sz="3000" dirty="0">
                <a:solidFill>
                  <a:srgbClr val="434343"/>
                </a:solidFill>
                <a:latin typeface="Oswald"/>
                <a:ea typeface="Oswald"/>
                <a:cs typeface="Oswald"/>
                <a:sym typeface="Oswald"/>
              </a:rPr>
              <a:t>Example</a:t>
            </a:r>
          </a:p>
        </p:txBody>
      </p:sp>
    </p:spTree>
    <p:extLst>
      <p:ext uri="{BB962C8B-B14F-4D97-AF65-F5344CB8AC3E}">
        <p14:creationId xmlns:p14="http://schemas.microsoft.com/office/powerpoint/2010/main" val="132839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93DDFF-508D-40B8-B052-D4B79E742FF9}"/>
              </a:ext>
            </a:extLst>
          </p:cNvPr>
          <p:cNvSpPr>
            <a:spLocks noGrp="1"/>
          </p:cNvSpPr>
          <p:nvPr>
            <p:ph type="sldNum" sz="quarter" idx="12"/>
          </p:nvPr>
        </p:nvSpPr>
        <p:spPr/>
        <p:txBody>
          <a:bodyPr vert="horz" lIns="51435" tIns="25718" rIns="51435" bIns="25718" rtlCol="0" anchor="ctr">
            <a:normAutofit/>
          </a:bodyPr>
          <a:lstStyle/>
          <a:p>
            <a:pPr defTabSz="514350">
              <a:spcAft>
                <a:spcPts val="338"/>
              </a:spcAft>
              <a:buClrTx/>
            </a:pPr>
            <a:fld id="{62BD191F-5CBA-45BF-B511-2EEF4D660839}" type="slidenum">
              <a:rPr lang="en-US" kern="1200">
                <a:solidFill>
                  <a:srgbClr val="1F497D"/>
                </a:solidFill>
                <a:ea typeface="+mn-ea"/>
              </a:rPr>
              <a:pPr defTabSz="514350">
                <a:spcAft>
                  <a:spcPts val="338"/>
                </a:spcAft>
                <a:buClrTx/>
              </a:pPr>
              <a:t>6</a:t>
            </a:fld>
            <a:endParaRPr lang="en-US" kern="1200">
              <a:solidFill>
                <a:srgbClr val="1F497D"/>
              </a:solidFill>
              <a:ea typeface="+mn-ea"/>
            </a:endParaRPr>
          </a:p>
        </p:txBody>
      </p:sp>
      <p:sp>
        <p:nvSpPr>
          <p:cNvPr id="3" name="Content Placeholder 2">
            <a:extLst>
              <a:ext uri="{FF2B5EF4-FFF2-40B4-BE49-F238E27FC236}">
                <a16:creationId xmlns:a16="http://schemas.microsoft.com/office/drawing/2014/main" id="{B5DB11CA-1D27-4C5D-B8EB-85979BF42BDC}"/>
              </a:ext>
            </a:extLst>
          </p:cNvPr>
          <p:cNvSpPr>
            <a:spLocks noGrp="1"/>
          </p:cNvSpPr>
          <p:nvPr>
            <p:ph sz="half" idx="4294967295"/>
          </p:nvPr>
        </p:nvSpPr>
        <p:spPr>
          <a:xfrm>
            <a:off x="681565" y="1342084"/>
            <a:ext cx="7538891" cy="3229916"/>
          </a:xfrm>
          <a:solidFill>
            <a:schemeClr val="bg1">
              <a:alpha val="85000"/>
            </a:schemeClr>
          </a:solidFill>
          <a:ln>
            <a:noFill/>
          </a:ln>
          <a:effectLst>
            <a:softEdge rad="63500"/>
          </a:effectLst>
        </p:spPr>
        <p:txBody>
          <a:bodyPr vert="horz" lIns="51435" tIns="25718" rIns="51435" bIns="25718" rtlCol="0" anchor="t">
            <a:normAutofit/>
          </a:bodyPr>
          <a:lstStyle/>
          <a:p>
            <a:pPr>
              <a:buFont typeface="Arial" panose="020B0604020202020204" pitchFamily="34" charset="0"/>
              <a:buChar char="•"/>
            </a:pPr>
            <a:r>
              <a:rPr lang="en-US" sz="2100" b="1" dirty="0">
                <a:solidFill>
                  <a:schemeClr val="tx1"/>
                </a:solidFill>
                <a:latin typeface="+mn-lt"/>
              </a:rPr>
              <a:t>Modeling relationship</a:t>
            </a:r>
          </a:p>
          <a:p>
            <a:pPr lvl="1">
              <a:buFont typeface="Arial" panose="020B0604020202020204" pitchFamily="34" charset="0"/>
              <a:buChar char="•"/>
            </a:pPr>
            <a:r>
              <a:rPr lang="en-US" sz="1950" dirty="0">
                <a:solidFill>
                  <a:schemeClr val="tx1"/>
                </a:solidFill>
                <a:latin typeface="+mn-lt"/>
              </a:rPr>
              <a:t>Non-parametric methods: don’t make explicit assumptions about the functional form of </a:t>
            </a:r>
            <a:r>
              <a:rPr lang="en-US" sz="1950" i="1" dirty="0">
                <a:solidFill>
                  <a:schemeClr val="tx1"/>
                </a:solidFill>
                <a:latin typeface="+mn-lt"/>
              </a:rPr>
              <a:t>f</a:t>
            </a:r>
          </a:p>
          <a:p>
            <a:pPr marL="342900" lvl="1" indent="0">
              <a:buNone/>
            </a:pPr>
            <a:endParaRPr lang="en-US" sz="1950" dirty="0">
              <a:solidFill>
                <a:schemeClr val="tx1"/>
              </a:solidFill>
              <a:latin typeface="+mn-lt"/>
            </a:endParaRPr>
          </a:p>
          <a:p>
            <a:pPr marL="0" indent="0">
              <a:buNone/>
            </a:pPr>
            <a:endParaRPr lang="en-US" sz="1800" dirty="0">
              <a:solidFill>
                <a:schemeClr val="tx1"/>
              </a:solidFill>
              <a:latin typeface="+mj-lt"/>
            </a:endParaRPr>
          </a:p>
          <a:p>
            <a:pPr marL="0" indent="0">
              <a:buNone/>
            </a:pPr>
            <a:endParaRPr lang="en-US" sz="1800" dirty="0">
              <a:solidFill>
                <a:schemeClr val="tx1"/>
              </a:solidFill>
            </a:endParaRPr>
          </a:p>
          <a:p>
            <a:pPr marL="0" indent="0">
              <a:buNone/>
            </a:pPr>
            <a:endParaRPr lang="en-US" sz="2100" dirty="0">
              <a:solidFill>
                <a:schemeClr val="tx1"/>
              </a:solidFill>
              <a:latin typeface="+mn-lt"/>
            </a:endParaRPr>
          </a:p>
        </p:txBody>
      </p:sp>
      <p:sp>
        <p:nvSpPr>
          <p:cNvPr id="10" name="Google Shape;65;p14">
            <a:extLst>
              <a:ext uri="{FF2B5EF4-FFF2-40B4-BE49-F238E27FC236}">
                <a16:creationId xmlns:a16="http://schemas.microsoft.com/office/drawing/2014/main" id="{0B2FCBF5-1D76-4727-810F-5D9A681E1C79}"/>
              </a:ext>
            </a:extLst>
          </p:cNvPr>
          <p:cNvSpPr txBox="1">
            <a:spLocks/>
          </p:cNvSpPr>
          <p:nvPr/>
        </p:nvSpPr>
        <p:spPr>
          <a:xfrm>
            <a:off x="533400" y="445025"/>
            <a:ext cx="8520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1pPr>
            <a:lvl2pPr marR="0" lvl="1"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2pPr>
            <a:lvl3pPr marR="0" lvl="2"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3pPr>
            <a:lvl4pPr marR="0" lvl="3"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4pPr>
            <a:lvl5pPr marR="0" lvl="4"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5pPr>
            <a:lvl6pPr marR="0" lvl="5"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6pPr>
            <a:lvl7pPr marR="0" lvl="6"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7pPr>
            <a:lvl8pPr marR="0" lvl="7"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8pPr>
            <a:lvl9pPr marR="0" lvl="8"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9pPr>
          </a:lstStyle>
          <a:p>
            <a:pPr marL="0" marR="0" lvl="0" indent="0" algn="l" defTabSz="914400" rtl="0" eaLnBrk="1" fontAlgn="auto" latinLnBrk="0" hangingPunct="1">
              <a:lnSpc>
                <a:spcPct val="100000"/>
              </a:lnSpc>
              <a:spcBef>
                <a:spcPts val="0"/>
              </a:spcBef>
              <a:spcAft>
                <a:spcPts val="0"/>
              </a:spcAft>
              <a:buClr>
                <a:srgbClr val="FFFFFF"/>
              </a:buClr>
              <a:buSzPts val="3000"/>
              <a:buFont typeface="Oswald"/>
              <a:buNone/>
              <a:tabLst/>
              <a:defRPr/>
            </a:pPr>
            <a:r>
              <a:rPr kumimoji="0" lang="en-US" sz="3000" b="0" i="0" u="none" strike="noStrike" kern="0" cap="none" spc="0" normalizeH="0" baseline="0" noProof="0" dirty="0">
                <a:ln>
                  <a:noFill/>
                </a:ln>
                <a:solidFill>
                  <a:srgbClr val="434343"/>
                </a:solidFill>
                <a:effectLst/>
                <a:uLnTx/>
                <a:uFillTx/>
                <a:latin typeface="Oswald"/>
                <a:sym typeface="Oswald"/>
              </a:rPr>
              <a:t>New Measurement Techniques (cont.)</a:t>
            </a:r>
          </a:p>
        </p:txBody>
      </p:sp>
      <p:pic>
        <p:nvPicPr>
          <p:cNvPr id="8" name="Picture 7"/>
          <p:cNvPicPr>
            <a:picLocks noChangeAspect="1"/>
          </p:cNvPicPr>
          <p:nvPr/>
        </p:nvPicPr>
        <p:blipFill>
          <a:blip r:embed="rId3"/>
          <a:stretch>
            <a:fillRect/>
          </a:stretch>
        </p:blipFill>
        <p:spPr>
          <a:xfrm>
            <a:off x="681565" y="2618508"/>
            <a:ext cx="3174605" cy="2377907"/>
          </a:xfrm>
          <a:prstGeom prst="rect">
            <a:avLst/>
          </a:prstGeom>
        </p:spPr>
      </p:pic>
      <p:pic>
        <p:nvPicPr>
          <p:cNvPr id="9" name="Picture 8"/>
          <p:cNvPicPr>
            <a:picLocks noChangeAspect="1"/>
          </p:cNvPicPr>
          <p:nvPr/>
        </p:nvPicPr>
        <p:blipFill>
          <a:blip r:embed="rId4"/>
          <a:stretch>
            <a:fillRect/>
          </a:stretch>
        </p:blipFill>
        <p:spPr>
          <a:xfrm>
            <a:off x="4810397" y="2615745"/>
            <a:ext cx="2674117" cy="2280614"/>
          </a:xfrm>
          <a:prstGeom prst="rect">
            <a:avLst/>
          </a:prstGeom>
        </p:spPr>
      </p:pic>
    </p:spTree>
    <p:extLst>
      <p:ext uri="{BB962C8B-B14F-4D97-AF65-F5344CB8AC3E}">
        <p14:creationId xmlns:p14="http://schemas.microsoft.com/office/powerpoint/2010/main" val="957605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9" name="Google Shape;199;p27"/>
          <p:cNvSpPr txBox="1">
            <a:spLocks noGrp="1"/>
          </p:cNvSpPr>
          <p:nvPr>
            <p:ph type="body" idx="1"/>
          </p:nvPr>
        </p:nvSpPr>
        <p:spPr>
          <a:xfrm>
            <a:off x="1521066" y="3225113"/>
            <a:ext cx="6276150" cy="424922"/>
          </a:xfrm>
          <a:prstGeom prst="rect">
            <a:avLst/>
          </a:prstGeom>
        </p:spPr>
        <p:txBody>
          <a:bodyPr spcFirstLastPara="1" wrap="square" lIns="68569" tIns="68569" rIns="68569" bIns="68569" anchor="t" anchorCtr="0">
            <a:noAutofit/>
          </a:bodyPr>
          <a:lstStyle/>
          <a:p>
            <a:pPr marL="0" indent="0">
              <a:spcBef>
                <a:spcPts val="1200"/>
              </a:spcBef>
              <a:buNone/>
            </a:pPr>
            <a:endParaRPr dirty="0"/>
          </a:p>
          <a:p>
            <a:pPr marL="0" indent="0">
              <a:spcBef>
                <a:spcPts val="1200"/>
              </a:spcBef>
              <a:buNone/>
            </a:pPr>
            <a:endParaRPr dirty="0"/>
          </a:p>
          <a:p>
            <a:pPr marL="0" indent="0">
              <a:spcBef>
                <a:spcPts val="1200"/>
              </a:spcBef>
              <a:buNone/>
            </a:pPr>
            <a:endParaRPr dirty="0"/>
          </a:p>
          <a:p>
            <a:pPr marL="0" indent="0">
              <a:spcBef>
                <a:spcPts val="1200"/>
              </a:spcBef>
              <a:buNone/>
            </a:pPr>
            <a:endParaRPr dirty="0"/>
          </a:p>
          <a:p>
            <a:pPr marL="0" indent="0">
              <a:spcBef>
                <a:spcPts val="1200"/>
              </a:spcBef>
              <a:buNone/>
            </a:pPr>
            <a:endParaRPr dirty="0"/>
          </a:p>
          <a:p>
            <a:pPr marL="0" indent="0">
              <a:spcBef>
                <a:spcPts val="1200"/>
              </a:spcBef>
              <a:buNone/>
            </a:pPr>
            <a:endParaRPr dirty="0"/>
          </a:p>
          <a:p>
            <a:pPr marL="0" indent="0">
              <a:spcBef>
                <a:spcPts val="1200"/>
              </a:spcBef>
              <a:spcAft>
                <a:spcPts val="1200"/>
              </a:spcAft>
              <a:buNone/>
            </a:pPr>
            <a:endParaRPr dirty="0"/>
          </a:p>
        </p:txBody>
      </p:sp>
      <p:graphicFrame>
        <p:nvGraphicFramePr>
          <p:cNvPr id="200" name="Google Shape;200;p27"/>
          <p:cNvGraphicFramePr/>
          <p:nvPr>
            <p:extLst>
              <p:ext uri="{D42A27DB-BD31-4B8C-83A1-F6EECF244321}">
                <p14:modId xmlns:p14="http://schemas.microsoft.com/office/powerpoint/2010/main" val="572079433"/>
              </p:ext>
            </p:extLst>
          </p:nvPr>
        </p:nvGraphicFramePr>
        <p:xfrm>
          <a:off x="451355" y="1221108"/>
          <a:ext cx="6462251" cy="3428824"/>
        </p:xfrm>
        <a:graphic>
          <a:graphicData uri="http://schemas.openxmlformats.org/drawingml/2006/table">
            <a:tbl>
              <a:tblPr firstRow="1">
                <a:tableStyleId>{17292A2E-F333-43FB-9621-5CBBE7FDCDCB}</a:tableStyleId>
              </a:tblPr>
              <a:tblGrid>
                <a:gridCol w="3726551">
                  <a:extLst>
                    <a:ext uri="{9D8B030D-6E8A-4147-A177-3AD203B41FA5}">
                      <a16:colId xmlns:a16="http://schemas.microsoft.com/office/drawing/2014/main" val="20000"/>
                    </a:ext>
                  </a:extLst>
                </a:gridCol>
                <a:gridCol w="1367850">
                  <a:extLst>
                    <a:ext uri="{9D8B030D-6E8A-4147-A177-3AD203B41FA5}">
                      <a16:colId xmlns:a16="http://schemas.microsoft.com/office/drawing/2014/main" val="20001"/>
                    </a:ext>
                  </a:extLst>
                </a:gridCol>
                <a:gridCol w="1367850">
                  <a:extLst>
                    <a:ext uri="{9D8B030D-6E8A-4147-A177-3AD203B41FA5}">
                      <a16:colId xmlns:a16="http://schemas.microsoft.com/office/drawing/2014/main" val="20002"/>
                    </a:ext>
                  </a:extLst>
                </a:gridCol>
              </a:tblGrid>
              <a:tr h="388598">
                <a:tc>
                  <a:txBody>
                    <a:bodyPr/>
                    <a:lstStyle/>
                    <a:p>
                      <a:pPr marL="0" lvl="0" indent="0" algn="l" rtl="0">
                        <a:spcBef>
                          <a:spcPts val="0"/>
                        </a:spcBef>
                        <a:spcAft>
                          <a:spcPts val="0"/>
                        </a:spcAft>
                        <a:buNone/>
                      </a:pPr>
                      <a:r>
                        <a:rPr lang="en" sz="1700" dirty="0">
                          <a:solidFill>
                            <a:schemeClr val="tx1"/>
                          </a:solidFill>
                        </a:rPr>
                        <a:t>Algorithms</a:t>
                      </a:r>
                      <a:endParaRPr sz="1700" dirty="0">
                        <a:solidFill>
                          <a:schemeClr val="tx1"/>
                        </a:solidFill>
                        <a:latin typeface="Calibri" panose="020F0502020204030204" pitchFamily="34" charset="0"/>
                        <a:cs typeface="Calibri" panose="020F0502020204030204" pitchFamily="34" charset="0"/>
                      </a:endParaRPr>
                    </a:p>
                  </a:txBody>
                  <a:tcPr marL="68569" marR="68569" marT="68569" marB="68569">
                    <a:lnB w="28575" cap="flat" cmpd="sng" algn="ctr">
                      <a:solidFill>
                        <a:srgbClr val="FF0000"/>
                      </a:solidFill>
                      <a:prstDash val="solid"/>
                      <a:round/>
                      <a:headEnd type="none" w="med" len="med"/>
                      <a:tailEnd type="none" w="med" len="med"/>
                    </a:lnB>
                  </a:tcPr>
                </a:tc>
                <a:tc>
                  <a:txBody>
                    <a:bodyPr/>
                    <a:lstStyle/>
                    <a:p>
                      <a:pPr marL="0" lvl="0" indent="0" algn="l" rtl="0">
                        <a:spcBef>
                          <a:spcPts val="0"/>
                        </a:spcBef>
                        <a:spcAft>
                          <a:spcPts val="0"/>
                        </a:spcAft>
                        <a:buNone/>
                      </a:pPr>
                      <a:r>
                        <a:rPr lang="en" sz="1700" dirty="0">
                          <a:solidFill>
                            <a:schemeClr val="tx1"/>
                          </a:solidFill>
                        </a:rPr>
                        <a:t>Precision</a:t>
                      </a:r>
                      <a:endParaRPr sz="1700" dirty="0">
                        <a:solidFill>
                          <a:schemeClr val="tx1"/>
                        </a:solidFill>
                        <a:latin typeface="Calibri" panose="020F0502020204030204" pitchFamily="34" charset="0"/>
                        <a:cs typeface="Calibri" panose="020F0502020204030204" pitchFamily="34" charset="0"/>
                      </a:endParaRPr>
                    </a:p>
                  </a:txBody>
                  <a:tcPr marL="68569" marR="68569" marT="68569" marB="68569">
                    <a:lnB w="28575" cap="flat" cmpd="sng" algn="ctr">
                      <a:solidFill>
                        <a:srgbClr val="FF0000"/>
                      </a:solidFill>
                      <a:prstDash val="solid"/>
                      <a:round/>
                      <a:headEnd type="none" w="med" len="med"/>
                      <a:tailEnd type="none" w="med" len="med"/>
                    </a:lnB>
                  </a:tcPr>
                </a:tc>
                <a:tc>
                  <a:txBody>
                    <a:bodyPr/>
                    <a:lstStyle/>
                    <a:p>
                      <a:pPr marL="0" lvl="0" indent="0" algn="l" rtl="0">
                        <a:spcBef>
                          <a:spcPts val="0"/>
                        </a:spcBef>
                        <a:spcAft>
                          <a:spcPts val="0"/>
                        </a:spcAft>
                        <a:buNone/>
                      </a:pPr>
                      <a:r>
                        <a:rPr lang="en" sz="1700" dirty="0">
                          <a:solidFill>
                            <a:schemeClr val="tx1"/>
                          </a:solidFill>
                        </a:rPr>
                        <a:t>Recall</a:t>
                      </a:r>
                      <a:endParaRPr sz="1700" dirty="0">
                        <a:solidFill>
                          <a:schemeClr val="tx1"/>
                        </a:solidFill>
                        <a:latin typeface="Calibri" panose="020F0502020204030204" pitchFamily="34" charset="0"/>
                        <a:cs typeface="Calibri" panose="020F0502020204030204" pitchFamily="34" charset="0"/>
                      </a:endParaRPr>
                    </a:p>
                  </a:txBody>
                  <a:tcPr marL="68569" marR="68569" marT="68569" marB="68569">
                    <a:lnB w="28575"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0000"/>
                  </a:ext>
                </a:extLst>
              </a:tr>
              <a:tr h="388598">
                <a:tc>
                  <a:txBody>
                    <a:bodyPr/>
                    <a:lstStyle/>
                    <a:p>
                      <a:pPr marL="0" lvl="0" indent="0" algn="l" rtl="0">
                        <a:spcBef>
                          <a:spcPts val="0"/>
                        </a:spcBef>
                        <a:spcAft>
                          <a:spcPts val="0"/>
                        </a:spcAft>
                        <a:buNone/>
                      </a:pPr>
                      <a:r>
                        <a:rPr lang="en" sz="1700" dirty="0"/>
                        <a:t>Logit (Baseline)</a:t>
                      </a:r>
                      <a:endParaRPr sz="1700" dirty="0">
                        <a:solidFill>
                          <a:srgbClr val="FFFFFF"/>
                        </a:solidFill>
                        <a:latin typeface="Calibri" panose="020F0502020204030204" pitchFamily="34" charset="0"/>
                        <a:cs typeface="Calibri" panose="020F0502020204030204" pitchFamily="34" charset="0"/>
                      </a:endParaRPr>
                    </a:p>
                  </a:txBody>
                  <a:tcPr marL="68569" marR="68569" marT="68569" marB="68569">
                    <a:lnL w="28575" cap="flat" cmpd="sng" algn="ctr">
                      <a:solidFill>
                        <a:srgbClr val="FF0000"/>
                      </a:solidFill>
                      <a:prstDash val="solid"/>
                      <a:round/>
                      <a:headEnd type="none" w="med" len="med"/>
                      <a:tailEnd type="none" w="med" len="med"/>
                    </a:lnL>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a:txBody>
                    <a:bodyPr/>
                    <a:lstStyle/>
                    <a:p>
                      <a:pPr marL="0" lvl="0" indent="0" algn="l" rtl="0">
                        <a:spcBef>
                          <a:spcPts val="0"/>
                        </a:spcBef>
                        <a:spcAft>
                          <a:spcPts val="0"/>
                        </a:spcAft>
                        <a:buNone/>
                      </a:pPr>
                      <a:r>
                        <a:rPr lang="en" sz="1700" dirty="0">
                          <a:sym typeface="Roboto Slab"/>
                        </a:rPr>
                        <a:t>0.577</a:t>
                      </a:r>
                      <a:endParaRPr sz="1700" dirty="0">
                        <a:latin typeface="Calibri" panose="020F0502020204030204" pitchFamily="34" charset="0"/>
                        <a:cs typeface="Calibri" panose="020F0502020204030204" pitchFamily="34" charset="0"/>
                      </a:endParaRPr>
                    </a:p>
                  </a:txBody>
                  <a:tcPr marL="68569" marR="68569" marT="68569" marB="68569">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a:txBody>
                    <a:bodyPr/>
                    <a:lstStyle/>
                    <a:p>
                      <a:pPr marL="0" lvl="0" indent="0" algn="l" rtl="0">
                        <a:spcBef>
                          <a:spcPts val="0"/>
                        </a:spcBef>
                        <a:spcAft>
                          <a:spcPts val="0"/>
                        </a:spcAft>
                        <a:buNone/>
                      </a:pPr>
                      <a:r>
                        <a:rPr lang="en" sz="1700" dirty="0"/>
                        <a:t>0.17</a:t>
                      </a:r>
                      <a:endParaRPr sz="1700" dirty="0">
                        <a:solidFill>
                          <a:srgbClr val="FFFFFF"/>
                        </a:solidFill>
                        <a:latin typeface="Calibri" panose="020F0502020204030204" pitchFamily="34" charset="0"/>
                        <a:cs typeface="Calibri" panose="020F0502020204030204" pitchFamily="34" charset="0"/>
                      </a:endParaRPr>
                    </a:p>
                  </a:txBody>
                  <a:tcPr marL="68569" marR="68569" marT="68569" marB="68569">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0001"/>
                  </a:ext>
                </a:extLst>
              </a:tr>
              <a:tr h="388598">
                <a:tc>
                  <a:txBody>
                    <a:bodyPr/>
                    <a:lstStyle/>
                    <a:p>
                      <a:pPr marL="0" lvl="0" indent="0" algn="l" rtl="0">
                        <a:spcBef>
                          <a:spcPts val="0"/>
                        </a:spcBef>
                        <a:spcAft>
                          <a:spcPts val="0"/>
                        </a:spcAft>
                        <a:buNone/>
                      </a:pPr>
                      <a:r>
                        <a:rPr lang="en" sz="1700" dirty="0"/>
                        <a:t>Decision Tree</a:t>
                      </a:r>
                      <a:endParaRPr sz="1700" dirty="0">
                        <a:solidFill>
                          <a:srgbClr val="FFFFFF"/>
                        </a:solidFill>
                        <a:latin typeface="Calibri" panose="020F0502020204030204" pitchFamily="34" charset="0"/>
                        <a:cs typeface="Calibri" panose="020F0502020204030204" pitchFamily="34" charset="0"/>
                      </a:endParaRPr>
                    </a:p>
                  </a:txBody>
                  <a:tcPr marL="68569" marR="68569" marT="68569" marB="68569">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a:txBody>
                    <a:bodyPr/>
                    <a:lstStyle/>
                    <a:p>
                      <a:pPr marL="0" lvl="0" indent="0" algn="l" rtl="0">
                        <a:spcBef>
                          <a:spcPts val="0"/>
                        </a:spcBef>
                        <a:spcAft>
                          <a:spcPts val="0"/>
                        </a:spcAft>
                        <a:buNone/>
                      </a:pPr>
                      <a:r>
                        <a:rPr lang="en" sz="1700" dirty="0"/>
                        <a:t>0.580</a:t>
                      </a:r>
                      <a:endParaRPr sz="1700" dirty="0">
                        <a:solidFill>
                          <a:srgbClr val="FFFFFF"/>
                        </a:solidFill>
                        <a:latin typeface="Calibri" panose="020F0502020204030204" pitchFamily="34" charset="0"/>
                        <a:cs typeface="Calibri" panose="020F0502020204030204" pitchFamily="34" charset="0"/>
                      </a:endParaRPr>
                    </a:p>
                  </a:txBody>
                  <a:tcPr marL="68569" marR="68569" marT="68569" marB="68569">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a:txBody>
                    <a:bodyPr/>
                    <a:lstStyle/>
                    <a:p>
                      <a:pPr marL="0" lvl="0" indent="0" algn="l" rtl="0">
                        <a:spcBef>
                          <a:spcPts val="0"/>
                        </a:spcBef>
                        <a:spcAft>
                          <a:spcPts val="0"/>
                        </a:spcAft>
                        <a:buNone/>
                      </a:pPr>
                      <a:r>
                        <a:rPr lang="en" sz="1700" dirty="0"/>
                        <a:t>0.547</a:t>
                      </a:r>
                      <a:endParaRPr sz="1700" dirty="0">
                        <a:solidFill>
                          <a:srgbClr val="FFFFFF"/>
                        </a:solidFill>
                        <a:latin typeface="Calibri" panose="020F0502020204030204" pitchFamily="34" charset="0"/>
                        <a:cs typeface="Calibri" panose="020F0502020204030204" pitchFamily="34" charset="0"/>
                      </a:endParaRPr>
                    </a:p>
                  </a:txBody>
                  <a:tcPr marL="68569" marR="68569" marT="68569" marB="68569">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0002"/>
                  </a:ext>
                </a:extLst>
              </a:tr>
              <a:tr h="388598">
                <a:tc>
                  <a:txBody>
                    <a:bodyPr/>
                    <a:lstStyle/>
                    <a:p>
                      <a:pPr marL="0" lvl="0" indent="0" algn="l" rtl="0">
                        <a:spcBef>
                          <a:spcPts val="0"/>
                        </a:spcBef>
                        <a:spcAft>
                          <a:spcPts val="0"/>
                        </a:spcAft>
                        <a:buNone/>
                      </a:pPr>
                      <a:r>
                        <a:rPr lang="en" sz="1700" dirty="0"/>
                        <a:t>Multilayer Perceptron</a:t>
                      </a:r>
                      <a:endParaRPr sz="1700" b="1" i="0" dirty="0">
                        <a:solidFill>
                          <a:srgbClr val="FFFFFF"/>
                        </a:solidFill>
                        <a:latin typeface="Calibri" panose="020F0502020204030204" pitchFamily="34" charset="0"/>
                        <a:cs typeface="Calibri" panose="020F0502020204030204" pitchFamily="34" charset="0"/>
                      </a:endParaRPr>
                    </a:p>
                  </a:txBody>
                  <a:tcPr marL="68569" marR="68569" marT="68569" marB="68569">
                    <a:lnL w="28575" cap="flat" cmpd="sng" algn="ctr">
                      <a:solidFill>
                        <a:srgbClr val="FF0000"/>
                      </a:solidFill>
                      <a:prstDash val="solid"/>
                      <a:round/>
                      <a:headEnd type="none" w="med" len="med"/>
                      <a:tailEnd type="none" w="med" len="med"/>
                    </a:lnL>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a:txBody>
                    <a:bodyPr/>
                    <a:lstStyle/>
                    <a:p>
                      <a:pPr marL="0" lvl="0" indent="0" algn="l" rtl="0">
                        <a:spcBef>
                          <a:spcPts val="0"/>
                        </a:spcBef>
                        <a:spcAft>
                          <a:spcPts val="0"/>
                        </a:spcAft>
                        <a:buNone/>
                      </a:pPr>
                      <a:r>
                        <a:rPr lang="en" sz="1700" dirty="0"/>
                        <a:t>0.604</a:t>
                      </a:r>
                      <a:endParaRPr sz="1700" dirty="0">
                        <a:solidFill>
                          <a:srgbClr val="FFFFFF"/>
                        </a:solidFill>
                        <a:latin typeface="Calibri" panose="020F0502020204030204" pitchFamily="34" charset="0"/>
                        <a:cs typeface="Calibri" panose="020F0502020204030204" pitchFamily="34" charset="0"/>
                      </a:endParaRPr>
                    </a:p>
                  </a:txBody>
                  <a:tcPr marL="68569" marR="68569" marT="68569" marB="68569">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a:txBody>
                    <a:bodyPr/>
                    <a:lstStyle/>
                    <a:p>
                      <a:pPr marL="0" lvl="0" indent="0" algn="l" rtl="0">
                        <a:spcBef>
                          <a:spcPts val="0"/>
                        </a:spcBef>
                        <a:spcAft>
                          <a:spcPts val="0"/>
                        </a:spcAft>
                        <a:buNone/>
                      </a:pPr>
                      <a:r>
                        <a:rPr lang="en" sz="1700" dirty="0"/>
                        <a:t>0.782</a:t>
                      </a:r>
                      <a:endParaRPr sz="1700" dirty="0">
                        <a:solidFill>
                          <a:srgbClr val="FFFFFF"/>
                        </a:solidFill>
                        <a:latin typeface="Calibri" panose="020F0502020204030204" pitchFamily="34" charset="0"/>
                        <a:cs typeface="Calibri" panose="020F0502020204030204" pitchFamily="34" charset="0"/>
                      </a:endParaRPr>
                    </a:p>
                  </a:txBody>
                  <a:tcPr marL="68569" marR="68569" marT="68569" marB="68569">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0003"/>
                  </a:ext>
                </a:extLst>
              </a:tr>
              <a:tr h="388598">
                <a:tc>
                  <a:txBody>
                    <a:bodyPr/>
                    <a:lstStyle/>
                    <a:p>
                      <a:pPr marL="0" lvl="0" indent="0" algn="l" rtl="0">
                        <a:spcBef>
                          <a:spcPts val="0"/>
                        </a:spcBef>
                        <a:spcAft>
                          <a:spcPts val="0"/>
                        </a:spcAft>
                        <a:buNone/>
                      </a:pPr>
                      <a:r>
                        <a:rPr lang="en" sz="1700" dirty="0"/>
                        <a:t>C</a:t>
                      </a:r>
                      <a:r>
                        <a:rPr lang="en-US" sz="1700" dirty="0" err="1"/>
                        <a:t>onvolutional</a:t>
                      </a:r>
                      <a:r>
                        <a:rPr lang="en-US" sz="1700" dirty="0"/>
                        <a:t> </a:t>
                      </a:r>
                      <a:r>
                        <a:rPr lang="en" sz="1700" dirty="0"/>
                        <a:t>N</a:t>
                      </a:r>
                      <a:r>
                        <a:rPr lang="en-US" sz="1700" dirty="0" err="1"/>
                        <a:t>eural</a:t>
                      </a:r>
                      <a:r>
                        <a:rPr lang="en-US" sz="1700" dirty="0"/>
                        <a:t> </a:t>
                      </a:r>
                      <a:r>
                        <a:rPr lang="en" sz="1700" dirty="0"/>
                        <a:t>N</a:t>
                      </a:r>
                      <a:r>
                        <a:rPr lang="en-US" sz="1700" dirty="0" err="1"/>
                        <a:t>etwork</a:t>
                      </a:r>
                      <a:endParaRPr sz="1700" dirty="0">
                        <a:solidFill>
                          <a:srgbClr val="FFFFFF"/>
                        </a:solidFill>
                        <a:latin typeface="Calibri" panose="020F0502020204030204" pitchFamily="34" charset="0"/>
                        <a:cs typeface="Calibri" panose="020F0502020204030204" pitchFamily="34" charset="0"/>
                      </a:endParaRPr>
                    </a:p>
                  </a:txBody>
                  <a:tcPr marL="68569" marR="68569" marT="68569" marB="68569">
                    <a:lnT w="28575" cap="flat" cmpd="sng" algn="ctr">
                      <a:solidFill>
                        <a:srgbClr val="FF0000"/>
                      </a:solidFill>
                      <a:prstDash val="solid"/>
                      <a:round/>
                      <a:headEnd type="none" w="med" len="med"/>
                      <a:tailEnd type="none" w="med" len="med"/>
                    </a:lnT>
                  </a:tcPr>
                </a:tc>
                <a:tc>
                  <a:txBody>
                    <a:bodyPr/>
                    <a:lstStyle/>
                    <a:p>
                      <a:pPr marL="0" lvl="0" indent="0" algn="l" rtl="0">
                        <a:spcBef>
                          <a:spcPts val="0"/>
                        </a:spcBef>
                        <a:spcAft>
                          <a:spcPts val="0"/>
                        </a:spcAft>
                        <a:buNone/>
                      </a:pPr>
                      <a:r>
                        <a:rPr lang="en" sz="1700" dirty="0"/>
                        <a:t>0.678</a:t>
                      </a:r>
                      <a:endParaRPr sz="1700" dirty="0">
                        <a:solidFill>
                          <a:srgbClr val="FFFFFF"/>
                        </a:solidFill>
                        <a:latin typeface="Calibri" panose="020F0502020204030204" pitchFamily="34" charset="0"/>
                        <a:cs typeface="Calibri" panose="020F0502020204030204" pitchFamily="34" charset="0"/>
                      </a:endParaRPr>
                    </a:p>
                  </a:txBody>
                  <a:tcPr marL="68569" marR="68569" marT="68569" marB="68569">
                    <a:lnT w="28575" cap="flat" cmpd="sng" algn="ctr">
                      <a:solidFill>
                        <a:srgbClr val="FF0000"/>
                      </a:solidFill>
                      <a:prstDash val="solid"/>
                      <a:round/>
                      <a:headEnd type="none" w="med" len="med"/>
                      <a:tailEnd type="none" w="med" len="med"/>
                    </a:lnT>
                  </a:tcPr>
                </a:tc>
                <a:tc>
                  <a:txBody>
                    <a:bodyPr/>
                    <a:lstStyle/>
                    <a:p>
                      <a:pPr marL="0" lvl="0" indent="0" algn="l" rtl="0">
                        <a:spcBef>
                          <a:spcPts val="0"/>
                        </a:spcBef>
                        <a:spcAft>
                          <a:spcPts val="0"/>
                        </a:spcAft>
                        <a:buNone/>
                      </a:pPr>
                      <a:r>
                        <a:rPr lang="en" sz="1700" dirty="0"/>
                        <a:t>0.61</a:t>
                      </a:r>
                      <a:endParaRPr sz="1700" dirty="0">
                        <a:solidFill>
                          <a:srgbClr val="FFFFFF"/>
                        </a:solidFill>
                        <a:latin typeface="Calibri" panose="020F0502020204030204" pitchFamily="34" charset="0"/>
                        <a:cs typeface="Calibri" panose="020F0502020204030204" pitchFamily="34" charset="0"/>
                      </a:endParaRPr>
                    </a:p>
                  </a:txBody>
                  <a:tcPr marL="68569" marR="68569" marT="68569" marB="68569">
                    <a:lnT w="28575" cap="flat" cmpd="sng" algn="ctr">
                      <a:solidFill>
                        <a:srgbClr val="FF0000"/>
                      </a:solidFill>
                      <a:prstDash val="solid"/>
                      <a:round/>
                      <a:headEnd type="none" w="med" len="med"/>
                      <a:tailEnd type="none" w="med" len="med"/>
                    </a:lnT>
                  </a:tcPr>
                </a:tc>
                <a:extLst>
                  <a:ext uri="{0D108BD9-81ED-4DB2-BD59-A6C34878D82A}">
                    <a16:rowId xmlns:a16="http://schemas.microsoft.com/office/drawing/2014/main" val="10004"/>
                  </a:ext>
                </a:extLst>
              </a:tr>
              <a:tr h="388598">
                <a:tc>
                  <a:txBody>
                    <a:bodyPr/>
                    <a:lstStyle/>
                    <a:p>
                      <a:pPr marL="0" lvl="0" indent="0" algn="l" rtl="0">
                        <a:spcBef>
                          <a:spcPts val="0"/>
                        </a:spcBef>
                        <a:spcAft>
                          <a:spcPts val="0"/>
                        </a:spcAft>
                        <a:buNone/>
                      </a:pPr>
                      <a:r>
                        <a:rPr lang="en" sz="1700" dirty="0"/>
                        <a:t>R</a:t>
                      </a:r>
                      <a:r>
                        <a:rPr lang="en-US" sz="1700" dirty="0" err="1"/>
                        <a:t>ecurrent</a:t>
                      </a:r>
                      <a:r>
                        <a:rPr lang="en-US" sz="1700" dirty="0"/>
                        <a:t> Neural Network</a:t>
                      </a:r>
                      <a:r>
                        <a:rPr lang="en" sz="1700" dirty="0"/>
                        <a:t> </a:t>
                      </a:r>
                    </a:p>
                    <a:p>
                      <a:pPr marL="0" lvl="0" indent="0" algn="l" rtl="0">
                        <a:spcBef>
                          <a:spcPts val="0"/>
                        </a:spcBef>
                        <a:spcAft>
                          <a:spcPts val="0"/>
                        </a:spcAft>
                        <a:buNone/>
                      </a:pPr>
                      <a:r>
                        <a:rPr lang="en" sz="1700" dirty="0"/>
                        <a:t>(Long Short Term Memory)</a:t>
                      </a:r>
                      <a:endParaRPr sz="1700" dirty="0">
                        <a:solidFill>
                          <a:srgbClr val="FFFFFF"/>
                        </a:solidFill>
                        <a:latin typeface="Calibri" panose="020F0502020204030204" pitchFamily="34" charset="0"/>
                        <a:cs typeface="Calibri" panose="020F0502020204030204" pitchFamily="34" charset="0"/>
                      </a:endParaRPr>
                    </a:p>
                  </a:txBody>
                  <a:tcPr marL="68569" marR="68569" marT="68569" marB="68569"/>
                </a:tc>
                <a:tc>
                  <a:txBody>
                    <a:bodyPr/>
                    <a:lstStyle/>
                    <a:p>
                      <a:pPr marL="0" lvl="0" indent="0" algn="l" rtl="0">
                        <a:spcBef>
                          <a:spcPts val="0"/>
                        </a:spcBef>
                        <a:spcAft>
                          <a:spcPts val="0"/>
                        </a:spcAft>
                        <a:buNone/>
                      </a:pPr>
                      <a:r>
                        <a:rPr lang="en" sz="1700" dirty="0"/>
                        <a:t>0.569</a:t>
                      </a:r>
                      <a:endParaRPr sz="1700" dirty="0">
                        <a:solidFill>
                          <a:srgbClr val="FFFFFF"/>
                        </a:solidFill>
                        <a:latin typeface="Calibri" panose="020F0502020204030204" pitchFamily="34" charset="0"/>
                        <a:cs typeface="Calibri" panose="020F0502020204030204" pitchFamily="34" charset="0"/>
                      </a:endParaRPr>
                    </a:p>
                  </a:txBody>
                  <a:tcPr marL="68569" marR="68569" marT="68569" marB="68569"/>
                </a:tc>
                <a:tc>
                  <a:txBody>
                    <a:bodyPr/>
                    <a:lstStyle/>
                    <a:p>
                      <a:pPr marL="0" lvl="0" indent="0" algn="l" rtl="0">
                        <a:spcBef>
                          <a:spcPts val="0"/>
                        </a:spcBef>
                        <a:spcAft>
                          <a:spcPts val="0"/>
                        </a:spcAft>
                        <a:buNone/>
                      </a:pPr>
                      <a:r>
                        <a:rPr lang="en" sz="1700" dirty="0"/>
                        <a:t>0.165</a:t>
                      </a:r>
                      <a:endParaRPr sz="1700" dirty="0">
                        <a:solidFill>
                          <a:srgbClr val="FFFFFF"/>
                        </a:solidFill>
                        <a:latin typeface="Calibri" panose="020F0502020204030204" pitchFamily="34" charset="0"/>
                        <a:cs typeface="Calibri" panose="020F0502020204030204" pitchFamily="34" charset="0"/>
                      </a:endParaRPr>
                    </a:p>
                  </a:txBody>
                  <a:tcPr marL="68569" marR="68569" marT="68569" marB="68569"/>
                </a:tc>
                <a:extLst>
                  <a:ext uri="{0D108BD9-81ED-4DB2-BD59-A6C34878D82A}">
                    <a16:rowId xmlns:a16="http://schemas.microsoft.com/office/drawing/2014/main" val="10005"/>
                  </a:ext>
                </a:extLst>
              </a:tr>
              <a:tr h="388598">
                <a:tc>
                  <a:txBody>
                    <a:bodyPr/>
                    <a:lstStyle/>
                    <a:p>
                      <a:pPr marL="0" lvl="0" indent="0" algn="l" rtl="0">
                        <a:spcBef>
                          <a:spcPts val="0"/>
                        </a:spcBef>
                        <a:spcAft>
                          <a:spcPts val="0"/>
                        </a:spcAft>
                        <a:buNone/>
                      </a:pPr>
                      <a:r>
                        <a:rPr lang="en" sz="1700" dirty="0"/>
                        <a:t>S</a:t>
                      </a:r>
                      <a:r>
                        <a:rPr lang="en-US" sz="1700" dirty="0" err="1"/>
                        <a:t>upport</a:t>
                      </a:r>
                      <a:r>
                        <a:rPr lang="en-US" sz="1700" dirty="0"/>
                        <a:t> </a:t>
                      </a:r>
                      <a:r>
                        <a:rPr lang="en" sz="1700" dirty="0"/>
                        <a:t>V</a:t>
                      </a:r>
                      <a:r>
                        <a:rPr lang="en-US" sz="1700" dirty="0" err="1"/>
                        <a:t>ector</a:t>
                      </a:r>
                      <a:r>
                        <a:rPr lang="en-US" sz="1700" dirty="0"/>
                        <a:t> </a:t>
                      </a:r>
                      <a:r>
                        <a:rPr lang="en" sz="1700" dirty="0"/>
                        <a:t>M</a:t>
                      </a:r>
                      <a:r>
                        <a:rPr lang="en-US" sz="1700" dirty="0" err="1"/>
                        <a:t>achine</a:t>
                      </a:r>
                      <a:endParaRPr sz="1700" dirty="0">
                        <a:solidFill>
                          <a:srgbClr val="FFFFFF"/>
                        </a:solidFill>
                        <a:latin typeface="Calibri" panose="020F0502020204030204" pitchFamily="34" charset="0"/>
                        <a:cs typeface="Calibri" panose="020F0502020204030204" pitchFamily="34" charset="0"/>
                      </a:endParaRPr>
                    </a:p>
                  </a:txBody>
                  <a:tcPr marL="68569" marR="68569" marT="68569" marB="68569"/>
                </a:tc>
                <a:tc>
                  <a:txBody>
                    <a:bodyPr/>
                    <a:lstStyle/>
                    <a:p>
                      <a:pPr marL="0" lvl="0" indent="0" algn="l" rtl="0">
                        <a:spcBef>
                          <a:spcPts val="0"/>
                        </a:spcBef>
                        <a:spcAft>
                          <a:spcPts val="0"/>
                        </a:spcAft>
                        <a:buNone/>
                      </a:pPr>
                      <a:r>
                        <a:rPr lang="en" sz="1700" dirty="0"/>
                        <a:t>0.397</a:t>
                      </a:r>
                      <a:endParaRPr sz="1700" dirty="0">
                        <a:solidFill>
                          <a:srgbClr val="FFFFFF"/>
                        </a:solidFill>
                        <a:latin typeface="Calibri" panose="020F0502020204030204" pitchFamily="34" charset="0"/>
                        <a:cs typeface="Calibri" panose="020F0502020204030204" pitchFamily="34" charset="0"/>
                      </a:endParaRPr>
                    </a:p>
                  </a:txBody>
                  <a:tcPr marL="68569" marR="68569" marT="68569" marB="68569"/>
                </a:tc>
                <a:tc>
                  <a:txBody>
                    <a:bodyPr/>
                    <a:lstStyle/>
                    <a:p>
                      <a:pPr marL="0" lvl="0" indent="0" algn="l" rtl="0">
                        <a:spcBef>
                          <a:spcPts val="0"/>
                        </a:spcBef>
                        <a:spcAft>
                          <a:spcPts val="0"/>
                        </a:spcAft>
                        <a:buNone/>
                      </a:pPr>
                      <a:r>
                        <a:rPr lang="en" sz="1700" dirty="0"/>
                        <a:t>0.409</a:t>
                      </a:r>
                      <a:endParaRPr sz="1700" dirty="0">
                        <a:solidFill>
                          <a:srgbClr val="FFFFFF"/>
                        </a:solidFill>
                        <a:latin typeface="Calibri" panose="020F0502020204030204" pitchFamily="34" charset="0"/>
                        <a:cs typeface="Calibri" panose="020F0502020204030204" pitchFamily="34" charset="0"/>
                      </a:endParaRPr>
                    </a:p>
                  </a:txBody>
                  <a:tcPr marL="68569" marR="68569" marT="68569" marB="68569"/>
                </a:tc>
                <a:extLst>
                  <a:ext uri="{0D108BD9-81ED-4DB2-BD59-A6C34878D82A}">
                    <a16:rowId xmlns:a16="http://schemas.microsoft.com/office/drawing/2014/main" val="10006"/>
                  </a:ext>
                </a:extLst>
              </a:tr>
              <a:tr h="388598">
                <a:tc>
                  <a:txBody>
                    <a:bodyPr/>
                    <a:lstStyle/>
                    <a:p>
                      <a:pPr marL="0" lvl="0" indent="0" algn="l" rtl="0">
                        <a:spcBef>
                          <a:spcPts val="0"/>
                        </a:spcBef>
                        <a:spcAft>
                          <a:spcPts val="0"/>
                        </a:spcAft>
                        <a:buNone/>
                      </a:pPr>
                      <a:r>
                        <a:rPr lang="en" sz="1700" dirty="0"/>
                        <a:t>Random Forests</a:t>
                      </a:r>
                      <a:endParaRPr sz="1700" dirty="0">
                        <a:solidFill>
                          <a:srgbClr val="FFFFFF"/>
                        </a:solidFill>
                        <a:latin typeface="Calibri" panose="020F0502020204030204" pitchFamily="34" charset="0"/>
                        <a:cs typeface="Calibri" panose="020F0502020204030204" pitchFamily="34" charset="0"/>
                      </a:endParaRPr>
                    </a:p>
                  </a:txBody>
                  <a:tcPr marL="68569" marR="68569" marT="68569" marB="68569"/>
                </a:tc>
                <a:tc>
                  <a:txBody>
                    <a:bodyPr/>
                    <a:lstStyle/>
                    <a:p>
                      <a:pPr marL="0" lvl="0" indent="0" algn="l" rtl="0">
                        <a:spcBef>
                          <a:spcPts val="0"/>
                        </a:spcBef>
                        <a:spcAft>
                          <a:spcPts val="0"/>
                        </a:spcAft>
                        <a:buNone/>
                      </a:pPr>
                      <a:r>
                        <a:rPr lang="en" sz="1700" dirty="0"/>
                        <a:t>0.552</a:t>
                      </a:r>
                      <a:endParaRPr sz="1700" dirty="0">
                        <a:solidFill>
                          <a:srgbClr val="FFFFFF"/>
                        </a:solidFill>
                        <a:latin typeface="Calibri" panose="020F0502020204030204" pitchFamily="34" charset="0"/>
                        <a:cs typeface="Calibri" panose="020F0502020204030204" pitchFamily="34" charset="0"/>
                      </a:endParaRPr>
                    </a:p>
                  </a:txBody>
                  <a:tcPr marL="68569" marR="68569" marT="68569" marB="68569"/>
                </a:tc>
                <a:tc>
                  <a:txBody>
                    <a:bodyPr/>
                    <a:lstStyle/>
                    <a:p>
                      <a:pPr marL="0" lvl="0" indent="0" algn="l" rtl="0">
                        <a:spcBef>
                          <a:spcPts val="0"/>
                        </a:spcBef>
                        <a:spcAft>
                          <a:spcPts val="0"/>
                        </a:spcAft>
                        <a:buNone/>
                      </a:pPr>
                      <a:r>
                        <a:rPr lang="en" sz="1700" dirty="0"/>
                        <a:t>0.120</a:t>
                      </a:r>
                      <a:endParaRPr sz="1700" dirty="0">
                        <a:solidFill>
                          <a:srgbClr val="FFFFFF"/>
                        </a:solidFill>
                        <a:latin typeface="Calibri" panose="020F0502020204030204" pitchFamily="34" charset="0"/>
                        <a:cs typeface="Calibri" panose="020F0502020204030204" pitchFamily="34" charset="0"/>
                      </a:endParaRPr>
                    </a:p>
                  </a:txBody>
                  <a:tcPr marL="68569" marR="68569" marT="68569" marB="68569"/>
                </a:tc>
                <a:extLst>
                  <a:ext uri="{0D108BD9-81ED-4DB2-BD59-A6C34878D82A}">
                    <a16:rowId xmlns:a16="http://schemas.microsoft.com/office/drawing/2014/main" val="10007"/>
                  </a:ext>
                </a:extLst>
              </a:tr>
            </a:tbl>
          </a:graphicData>
        </a:graphic>
      </p:graphicFrame>
      <p:sp>
        <p:nvSpPr>
          <p:cNvPr id="5" name="Title 4">
            <a:extLst>
              <a:ext uri="{FF2B5EF4-FFF2-40B4-BE49-F238E27FC236}">
                <a16:creationId xmlns:a16="http://schemas.microsoft.com/office/drawing/2014/main" id="{7B0DC450-E82A-4563-BB63-FD97EBDBD6C3}"/>
              </a:ext>
            </a:extLst>
          </p:cNvPr>
          <p:cNvSpPr>
            <a:spLocks noGrp="1"/>
          </p:cNvSpPr>
          <p:nvPr>
            <p:ph type="title"/>
          </p:nvPr>
        </p:nvSpPr>
        <p:spPr>
          <a:xfrm>
            <a:off x="346090" y="434363"/>
            <a:ext cx="7576817" cy="514350"/>
          </a:xfrm>
        </p:spPr>
        <p:txBody>
          <a:bodyPr/>
          <a:lstStyle/>
          <a:p>
            <a:r>
              <a:rPr lang="en-US" sz="3750" dirty="0">
                <a:solidFill>
                  <a:srgbClr val="E09E19"/>
                </a:solidFill>
                <a:latin typeface="Calibri" panose="020F0502020204030204" pitchFamily="34" charset="0"/>
                <a:cs typeface="Calibri" panose="020F0502020204030204" pitchFamily="34" charset="0"/>
              </a:rPr>
              <a:t>e.g.) Deep learning models in health</a:t>
            </a:r>
          </a:p>
        </p:txBody>
      </p:sp>
      <p:sp>
        <p:nvSpPr>
          <p:cNvPr id="2" name="TextBox 1">
            <a:extLst>
              <a:ext uri="{FF2B5EF4-FFF2-40B4-BE49-F238E27FC236}">
                <a16:creationId xmlns:a16="http://schemas.microsoft.com/office/drawing/2014/main" id="{CF4420AE-2BD1-4868-B998-F3DA8C97A01F}"/>
              </a:ext>
            </a:extLst>
          </p:cNvPr>
          <p:cNvSpPr txBox="1"/>
          <p:nvPr/>
        </p:nvSpPr>
        <p:spPr>
          <a:xfrm>
            <a:off x="346090" y="4709175"/>
            <a:ext cx="8199873" cy="507831"/>
          </a:xfrm>
          <a:prstGeom prst="rect">
            <a:avLst/>
          </a:prstGeom>
          <a:noFill/>
        </p:spPr>
        <p:txBody>
          <a:bodyPr wrap="none" rtlCol="0">
            <a:spAutoFit/>
          </a:bodyPr>
          <a:lstStyle/>
          <a:p>
            <a:pPr defTabSz="342900">
              <a:buClrTx/>
            </a:pPr>
            <a:r>
              <a:rPr lang="en-US" sz="1350" kern="1200" dirty="0">
                <a:solidFill>
                  <a:srgbClr val="FFFFFF"/>
                </a:solidFill>
                <a:latin typeface="Calibri" panose="020F0502020204030204" pitchFamily="34" charset="0"/>
                <a:ea typeface="+mn-ea"/>
                <a:cs typeface="Calibri" panose="020F0502020204030204" pitchFamily="34" charset="0"/>
              </a:rPr>
              <a:t>Jung et al. (2018) </a:t>
            </a:r>
            <a:r>
              <a:rPr lang="en-US" sz="1350" kern="1200" dirty="0">
                <a:solidFill>
                  <a:srgbClr val="FFFFFF"/>
                </a:solidFill>
                <a:latin typeface="Calibri" panose="020F0502020204030204" pitchFamily="34" charset="0"/>
                <a:cs typeface="Calibri" panose="020F0502020204030204" pitchFamily="34" charset="0"/>
              </a:rPr>
              <a:t>Predicting Hospital Readmission. Health insurance claims data with 45,000 patients 939 features</a:t>
            </a:r>
            <a:endParaRPr lang="en-US" sz="1350" kern="1200" dirty="0">
              <a:solidFill>
                <a:srgbClr val="FFFFFF"/>
              </a:solidFill>
              <a:latin typeface="Calibri" panose="020F0502020204030204" pitchFamily="34" charset="0"/>
              <a:ea typeface="+mn-ea"/>
              <a:cs typeface="Calibri" panose="020F0502020204030204" pitchFamily="34" charset="0"/>
            </a:endParaRPr>
          </a:p>
          <a:p>
            <a:pPr defTabSz="342900">
              <a:buClrTx/>
            </a:pPr>
            <a:endParaRPr lang="en-US" sz="1350" kern="1200" dirty="0">
              <a:solidFill>
                <a:srgbClr val="FFFFFF"/>
              </a:solidFill>
              <a:ea typeface="+mn-ea"/>
              <a:cs typeface="+mn-cs"/>
            </a:endParaRPr>
          </a:p>
        </p:txBody>
      </p:sp>
    </p:spTree>
    <p:extLst>
      <p:ext uri="{BB962C8B-B14F-4D97-AF65-F5344CB8AC3E}">
        <p14:creationId xmlns:p14="http://schemas.microsoft.com/office/powerpoint/2010/main" val="3503391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r>
              <a:rPr lang="en-US" sz="3600" kern="0" dirty="0">
                <a:solidFill>
                  <a:srgbClr val="434343"/>
                </a:solidFill>
                <a:latin typeface="Oswald"/>
                <a:sym typeface="Oswald"/>
              </a:rPr>
              <a:t>Problem Statement</a:t>
            </a:r>
            <a:br>
              <a:rPr lang="en-US" sz="3600" kern="0" dirty="0">
                <a:solidFill>
                  <a:srgbClr val="434343"/>
                </a:solidFill>
                <a:latin typeface="Oswald"/>
                <a:sym typeface="Oswald"/>
              </a:rPr>
            </a:br>
            <a:endParaRPr dirty="0">
              <a:solidFill>
                <a:srgbClr val="434343"/>
              </a:solidFill>
            </a:endParaRPr>
          </a:p>
        </p:txBody>
      </p:sp>
      <p:sp>
        <p:nvSpPr>
          <p:cNvPr id="3" name="Text Placeholder 2">
            <a:extLst>
              <a:ext uri="{FF2B5EF4-FFF2-40B4-BE49-F238E27FC236}">
                <a16:creationId xmlns:a16="http://schemas.microsoft.com/office/drawing/2014/main" id="{EADBB638-B992-4253-BD1D-71EC05C4DD95}"/>
              </a:ext>
            </a:extLst>
          </p:cNvPr>
          <p:cNvSpPr>
            <a:spLocks noGrp="1"/>
          </p:cNvSpPr>
          <p:nvPr>
            <p:ph type="body" idx="1"/>
          </p:nvPr>
        </p:nvSpPr>
        <p:spPr>
          <a:xfrm>
            <a:off x="4250608" y="2035708"/>
            <a:ext cx="4590684" cy="2332933"/>
          </a:xfrm>
        </p:spPr>
        <p:txBody>
          <a:bodyPr>
            <a:noAutofit/>
          </a:bodyPr>
          <a:lstStyle/>
          <a:p>
            <a:pPr>
              <a:lnSpc>
                <a:spcPct val="100000"/>
              </a:lnSpc>
            </a:pPr>
            <a:r>
              <a:rPr lang="en-US" sz="2000" dirty="0">
                <a:solidFill>
                  <a:srgbClr val="292934"/>
                </a:solidFill>
                <a:latin typeface="Calibri"/>
                <a:cs typeface="Calibri"/>
              </a:rPr>
              <a:t>Global poverty concentrated </a:t>
            </a:r>
          </a:p>
          <a:p>
            <a:pPr>
              <a:lnSpc>
                <a:spcPct val="100000"/>
              </a:lnSpc>
            </a:pPr>
            <a:r>
              <a:rPr lang="en-US" sz="2000" dirty="0">
                <a:solidFill>
                  <a:srgbClr val="292934"/>
                </a:solidFill>
                <a:latin typeface="Calibri"/>
                <a:cs typeface="Calibri"/>
              </a:rPr>
              <a:t>A lack of fine grained, timely poverty measures hampers effective aid distribution</a:t>
            </a:r>
          </a:p>
          <a:p>
            <a:pPr>
              <a:lnSpc>
                <a:spcPct val="100000"/>
              </a:lnSpc>
            </a:pPr>
            <a:r>
              <a:rPr lang="en-US" sz="2000" dirty="0">
                <a:solidFill>
                  <a:srgbClr val="292934"/>
                </a:solidFill>
                <a:cs typeface="Calibri"/>
              </a:rPr>
              <a:t>Data sparse context </a:t>
            </a:r>
            <a:br>
              <a:rPr lang="en-US" sz="2000" dirty="0">
                <a:solidFill>
                  <a:srgbClr val="292934"/>
                </a:solidFill>
                <a:cs typeface="Calibri"/>
              </a:rPr>
            </a:br>
            <a:r>
              <a:rPr lang="en-US" sz="2000" dirty="0">
                <a:solidFill>
                  <a:srgbClr val="292934"/>
                </a:solidFill>
                <a:cs typeface="Calibri"/>
              </a:rPr>
              <a:t>(</a:t>
            </a:r>
            <a:r>
              <a:rPr lang="en-US" sz="2000" dirty="0">
                <a:solidFill>
                  <a:srgbClr val="292934"/>
                </a:solidFill>
                <a:latin typeface="Calibri"/>
                <a:cs typeface="Calibri"/>
              </a:rPr>
              <a:t>Fragile states, Subnational level)</a:t>
            </a:r>
          </a:p>
        </p:txBody>
      </p:sp>
      <p:pic>
        <p:nvPicPr>
          <p:cNvPr id="6" name="Content Placeholder 7">
            <a:extLst>
              <a:ext uri="{FF2B5EF4-FFF2-40B4-BE49-F238E27FC236}">
                <a16:creationId xmlns:a16="http://schemas.microsoft.com/office/drawing/2014/main" id="{2C17B72E-6718-45E5-ACF1-CE8CC2220049}"/>
              </a:ext>
            </a:extLst>
          </p:cNvPr>
          <p:cNvPicPr>
            <a:picLocks noChangeAspect="1"/>
          </p:cNvPicPr>
          <p:nvPr/>
        </p:nvPicPr>
        <p:blipFill rotWithShape="1">
          <a:blip r:embed="rId3">
            <a:extLst>
              <a:ext uri="{28A0092B-C50C-407E-A947-70E740481C1C}">
                <a14:useLocalDpi xmlns:a14="http://schemas.microsoft.com/office/drawing/2010/main" val="0"/>
              </a:ext>
            </a:extLst>
          </a:blip>
          <a:srcRect l="13076" r="9631" b="-1"/>
          <a:stretch/>
        </p:blipFill>
        <p:spPr>
          <a:xfrm>
            <a:off x="572766" y="1967411"/>
            <a:ext cx="2986592" cy="2116418"/>
          </a:xfrm>
          <a:prstGeom prst="rect">
            <a:avLst/>
          </a:prstGeom>
          <a:ln>
            <a:noFill/>
          </a:ln>
          <a:effectLst>
            <a:outerShdw blurRad="292100" dist="139700" dir="2700000" algn="tl" rotWithShape="0">
              <a:srgbClr val="333333">
                <a:alpha val="65000"/>
              </a:srgbClr>
            </a:outerShdw>
          </a:effectLst>
        </p:spPr>
      </p:pic>
      <p:sp>
        <p:nvSpPr>
          <p:cNvPr id="7" name="Speech Bubble: Oval 6">
            <a:extLst>
              <a:ext uri="{FF2B5EF4-FFF2-40B4-BE49-F238E27FC236}">
                <a16:creationId xmlns:a16="http://schemas.microsoft.com/office/drawing/2014/main" id="{72340A30-BDC1-4CA4-930D-55565A26ABB1}"/>
              </a:ext>
            </a:extLst>
          </p:cNvPr>
          <p:cNvSpPr/>
          <p:nvPr/>
        </p:nvSpPr>
        <p:spPr>
          <a:xfrm>
            <a:off x="2649114" y="1407735"/>
            <a:ext cx="1820488" cy="984602"/>
          </a:xfrm>
          <a:prstGeom prst="wedgeEllipseCallout">
            <a:avLst/>
          </a:prstGeom>
          <a:solidFill>
            <a:schemeClr val="bg2">
              <a:lumMod val="90000"/>
            </a:schemeClr>
          </a:solidFill>
          <a:ln w="38100">
            <a:noFill/>
          </a:ln>
          <a:effectLst>
            <a:outerShdw blurRad="50800" dist="38100" dir="18900000" algn="b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1500" dirty="0"/>
              <a:t>Where are those in need?!</a:t>
            </a:r>
          </a:p>
        </p:txBody>
      </p:sp>
    </p:spTree>
    <p:extLst>
      <p:ext uri="{BB962C8B-B14F-4D97-AF65-F5344CB8AC3E}">
        <p14:creationId xmlns:p14="http://schemas.microsoft.com/office/powerpoint/2010/main" val="3374615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kern="0" dirty="0">
                <a:solidFill>
                  <a:srgbClr val="434343"/>
                </a:solidFill>
                <a:latin typeface="Oswald"/>
                <a:sym typeface="Oswald"/>
              </a:rPr>
              <a:t>Literature</a:t>
            </a:r>
            <a:br>
              <a:rPr lang="en-US" sz="3600" kern="0" dirty="0">
                <a:solidFill>
                  <a:srgbClr val="434343"/>
                </a:solidFill>
                <a:latin typeface="Oswald"/>
                <a:sym typeface="Oswald"/>
              </a:rPr>
            </a:br>
            <a:endParaRPr lang="en-US" sz="3600" dirty="0"/>
          </a:p>
        </p:txBody>
      </p:sp>
      <p:sp>
        <p:nvSpPr>
          <p:cNvPr id="3" name="Text Placeholder 2"/>
          <p:cNvSpPr>
            <a:spLocks noGrp="1"/>
          </p:cNvSpPr>
          <p:nvPr>
            <p:ph type="body" idx="1"/>
          </p:nvPr>
        </p:nvSpPr>
        <p:spPr>
          <a:xfrm>
            <a:off x="421428" y="1527379"/>
            <a:ext cx="8520600" cy="3416400"/>
          </a:xfrm>
        </p:spPr>
        <p:txBody>
          <a:bodyPr>
            <a:normAutofit/>
          </a:bodyPr>
          <a:lstStyle/>
          <a:p>
            <a:pPr>
              <a:lnSpc>
                <a:spcPct val="110000"/>
              </a:lnSpc>
            </a:pPr>
            <a:r>
              <a:rPr lang="en-US" sz="2200" dirty="0"/>
              <a:t>Advancement has been made in remote sensing techniques with ML to predict socioeconomic factors</a:t>
            </a:r>
            <a:endParaRPr lang="en-US" sz="2200" dirty="0">
              <a:solidFill>
                <a:srgbClr val="000000"/>
              </a:solidFill>
            </a:endParaRPr>
          </a:p>
          <a:p>
            <a:pPr>
              <a:lnSpc>
                <a:spcPct val="110000"/>
              </a:lnSpc>
            </a:pPr>
            <a:r>
              <a:rPr lang="en-US" sz="2200" dirty="0"/>
              <a:t>Converting this to be usable for targeting and evaluating aid distribution has been met with problems e.g., direct cash transfer</a:t>
            </a:r>
          </a:p>
          <a:p>
            <a:pPr>
              <a:lnSpc>
                <a:spcPct val="110000"/>
              </a:lnSpc>
            </a:pPr>
            <a:r>
              <a:rPr lang="en-US" sz="2200" dirty="0"/>
              <a:t>Performance of alternative poverty estimations have not been tested combining satellite imagery deep learning in a subnational aid distribution context</a:t>
            </a:r>
          </a:p>
          <a:p>
            <a:endParaRPr lang="en-US" sz="2400" dirty="0"/>
          </a:p>
        </p:txBody>
      </p:sp>
    </p:spTree>
    <p:extLst>
      <p:ext uri="{BB962C8B-B14F-4D97-AF65-F5344CB8AC3E}">
        <p14:creationId xmlns:p14="http://schemas.microsoft.com/office/powerpoint/2010/main" val="3300349903"/>
      </p:ext>
    </p:extLst>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4953</TotalTime>
  <Words>6946</Words>
  <Application>Microsoft Macintosh PowerPoint</Application>
  <PresentationFormat>On-screen Show (16:9)</PresentationFormat>
  <Paragraphs>503</Paragraphs>
  <Slides>34</Slides>
  <Notes>31</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34</vt:i4>
      </vt:variant>
    </vt:vector>
  </HeadingPairs>
  <TitlesOfParts>
    <vt:vector size="52" baseType="lpstr">
      <vt:lpstr>Calibri</vt:lpstr>
      <vt:lpstr>Wingdings</vt:lpstr>
      <vt:lpstr>Cambria</vt:lpstr>
      <vt:lpstr>Georgia</vt:lpstr>
      <vt:lpstr>Times New Roman</vt:lpstr>
      <vt:lpstr>Arial</vt:lpstr>
      <vt:lpstr>Roboto Slab</vt:lpstr>
      <vt:lpstr>Franklin Gothic Book</vt:lpstr>
      <vt:lpstr>Lucida Grande</vt:lpstr>
      <vt:lpstr>Oswald</vt:lpstr>
      <vt:lpstr>Roboto</vt:lpstr>
      <vt:lpstr>Average</vt:lpstr>
      <vt:lpstr>Calibri Light</vt:lpstr>
      <vt:lpstr>Tw Cen MT</vt:lpstr>
      <vt:lpstr>Slate</vt:lpstr>
      <vt:lpstr>Custom Design</vt:lpstr>
      <vt:lpstr>Office Theme</vt:lpstr>
      <vt:lpstr>Marina</vt:lpstr>
      <vt:lpstr>Using computer vision &amp; deep learning to predict poverty and aid in data-sparse contexts</vt:lpstr>
      <vt:lpstr>Background</vt:lpstr>
      <vt:lpstr>PowerPoint Presentation</vt:lpstr>
      <vt:lpstr>PowerPoint Presentation</vt:lpstr>
      <vt:lpstr>PowerPoint Presentation</vt:lpstr>
      <vt:lpstr>PowerPoint Presentation</vt:lpstr>
      <vt:lpstr>e.g.) Deep learning models in health</vt:lpstr>
      <vt:lpstr>Problem Statement </vt:lpstr>
      <vt:lpstr>Literature </vt:lpstr>
      <vt:lpstr>Research Questions </vt:lpstr>
      <vt:lpstr>Research Questions </vt:lpstr>
      <vt:lpstr>Data gap &amp; evidence-based policy making</vt:lpstr>
      <vt:lpstr>Data</vt:lpstr>
      <vt:lpstr>Data 1: Aid location</vt:lpstr>
      <vt:lpstr>PowerPoint Presentation</vt:lpstr>
      <vt:lpstr>Data 2: Wealth </vt:lpstr>
      <vt:lpstr>Data 3: Daytime Satellite Imagery</vt:lpstr>
      <vt:lpstr>PowerPoint Presentation</vt:lpstr>
      <vt:lpstr>Analysis</vt:lpstr>
      <vt:lpstr>PowerPoint Presentation</vt:lpstr>
      <vt:lpstr>PowerPoint Presentation</vt:lpstr>
      <vt:lpstr>Spatial Interpolation (kriging)</vt:lpstr>
      <vt:lpstr>PowerPoint Presentation</vt:lpstr>
      <vt:lpstr>Daytime satellite image: Intuition</vt:lpstr>
      <vt:lpstr>Feature extraction with deep learning</vt:lpstr>
      <vt:lpstr>Convolution Neural Network and transfer learning</vt:lpstr>
      <vt:lpstr>4. Color distribution as image features</vt:lpstr>
      <vt:lpstr>Model comparison</vt:lpstr>
      <vt:lpstr>Conclusions</vt:lpstr>
      <vt:lpstr>Findings and implications</vt:lpstr>
      <vt:lpstr>Findings and implications (cont.)</vt:lpstr>
      <vt:lpstr>Methodological discussion</vt:lpstr>
      <vt:lpstr>Methodological discussion (cont.)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Mapping Community-led Development: Spatial Analysis in Myanmar</dc:title>
  <dc:creator>Jung Woo-Jin</dc:creator>
  <cp:lastModifiedBy>eunice park</cp:lastModifiedBy>
  <cp:revision>158</cp:revision>
  <cp:lastPrinted>2019-05-10T16:31:09Z</cp:lastPrinted>
  <dcterms:created xsi:type="dcterms:W3CDTF">2019-05-10T05:37:13Z</dcterms:created>
  <dcterms:modified xsi:type="dcterms:W3CDTF">2020-10-11T15:01:26Z</dcterms:modified>
</cp:coreProperties>
</file>